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724" r:id="rId3"/>
  </p:sldMasterIdLst>
  <p:notesMasterIdLst>
    <p:notesMasterId r:id="rId15"/>
  </p:notesMasterIdLst>
  <p:handoutMasterIdLst>
    <p:handoutMasterId r:id="rId16"/>
  </p:handoutMasterIdLst>
  <p:sldIdLst>
    <p:sldId id="354" r:id="rId4"/>
    <p:sldId id="341" r:id="rId5"/>
    <p:sldId id="342" r:id="rId6"/>
    <p:sldId id="388" r:id="rId7"/>
    <p:sldId id="385" r:id="rId8"/>
    <p:sldId id="343" r:id="rId9"/>
    <p:sldId id="389" r:id="rId10"/>
    <p:sldId id="392" r:id="rId11"/>
    <p:sldId id="340" r:id="rId12"/>
    <p:sldId id="355" r:id="rId13"/>
    <p:sldId id="35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F00"/>
    <a:srgbClr val="646464"/>
    <a:srgbClr val="969696"/>
    <a:srgbClr val="33B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22" autoAdjust="0"/>
  </p:normalViewPr>
  <p:slideViewPr>
    <p:cSldViewPr snapToGrid="0">
      <p:cViewPr varScale="1">
        <p:scale>
          <a:sx n="98" d="100"/>
          <a:sy n="98" d="100"/>
        </p:scale>
        <p:origin x="323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11076"/>
    </p:cViewPr>
  </p:sorterViewPr>
  <p:notesViewPr>
    <p:cSldViewPr snapToGrid="0">
      <p:cViewPr varScale="1">
        <p:scale>
          <a:sx n="83" d="100"/>
          <a:sy n="83" d="100"/>
        </p:scale>
        <p:origin x="2412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70B790-9AAA-4AEB-93AA-1D7E8028BE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CCCC3-794B-4FAA-980E-42A526FA60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52DA03-3A05-4A2A-93A3-74C6C2140ED7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EE677-4E23-414D-B9BD-3483F79D6D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E303B-5DAD-4C48-85DC-3D214A16AF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585A61-A59A-412A-B32D-89693D7832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57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7E6B52-B641-484F-A1F4-2D957462E52C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FB1EBE-0702-4D7D-9D04-F511457FC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6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85FB1EBE-0702-4D7D-9D04-F511457FC1A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766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1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2018-19 S-275 Manual has not been released.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9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76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Anything missing?</a:t>
            </a:r>
          </a:p>
          <a:p>
            <a:endParaRPr lang="en-US" dirty="0"/>
          </a:p>
          <a:p>
            <a:r>
              <a:rPr lang="en-US" dirty="0"/>
              <a:t>Best practice – have board approved policies and procedures available on the website (I could not find anywhere where this was a requirement)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5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68567-6E6B-43DD-9121-2FAA59358F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03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85FB1EBE-0702-4D7D-9D04-F511457FC1A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5710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4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178844"/>
            <a:ext cx="6858000" cy="3014662"/>
          </a:xfrm>
          <a:prstGeom prst="rect">
            <a:avLst/>
          </a:prstGeom>
        </p:spPr>
        <p:txBody>
          <a:bodyPr anchor="ctr"/>
          <a:lstStyle>
            <a:lvl1pPr algn="ctr">
              <a:defRPr sz="45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WA CHARTERS</a:t>
            </a:r>
            <a:br>
              <a:rPr lang="en-US" dirty="0"/>
            </a:br>
            <a:r>
              <a:rPr lang="en-US" sz="1600" dirty="0"/>
              <a:t>  </a:t>
            </a:r>
            <a:br>
              <a:rPr lang="en-US" dirty="0"/>
            </a:br>
            <a:r>
              <a:rPr lang="en-US" dirty="0"/>
              <a:t>BOARD OF DIRECTORS</a:t>
            </a:r>
            <a:br>
              <a:rPr lang="en-US" dirty="0"/>
            </a:br>
            <a:r>
              <a:rPr lang="en-US" sz="2400" dirty="0"/>
              <a:t>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490E9-4999-484A-B6E8-BC6F75A94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9262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8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524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5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3880CC3-F8F7-8947-9A70-191AD4196FF2}" type="datetimeFigureOut">
              <a:rPr lang="en-US" smtClean="0">
                <a:solidFill>
                  <a:srgbClr val="738450">
                    <a:lumMod val="75000"/>
                  </a:srgbClr>
                </a:solidFill>
              </a:rPr>
              <a:pPr/>
              <a:t>10/25/2018</a:t>
            </a:fld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29D6BBF-D968-6F4F-AD7C-939CC8649D8A}" type="slidenum">
              <a:rPr lang="en-US" smtClean="0">
                <a:solidFill>
                  <a:srgbClr val="738450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2100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4DDAE5B-B07C-441A-8026-C23A427A74DC}" type="datetime1">
              <a:rPr lang="en-US" smtClean="0">
                <a:solidFill>
                  <a:srgbClr val="738450">
                    <a:lumMod val="75000"/>
                  </a:srgbClr>
                </a:solidFill>
              </a:rPr>
              <a:pPr/>
              <a:t>10/25/2018</a:t>
            </a:fld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C5B1FEA-406A-7749-A5C3-DDCB5F67A4CE}" type="slidenum">
              <a:rPr lang="en-US" smtClean="0">
                <a:solidFill>
                  <a:srgbClr val="738450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9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09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0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1890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1990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3289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2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1573" y="329419"/>
            <a:ext cx="7543801" cy="62562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629" y="1125682"/>
            <a:ext cx="7543801" cy="46915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057646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3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39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3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07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73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4" name="Rectangle 13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178844"/>
            <a:ext cx="6858000" cy="3014662"/>
          </a:xfrm>
          <a:prstGeom prst="rect">
            <a:avLst/>
          </a:prstGeom>
        </p:spPr>
        <p:txBody>
          <a:bodyPr anchor="ctr"/>
          <a:lstStyle>
            <a:lvl1pPr algn="ctr">
              <a:defRPr sz="45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WA CHARTERS</a:t>
            </a:r>
            <a:br>
              <a:rPr lang="en-US" dirty="0"/>
            </a:br>
            <a:r>
              <a:rPr lang="en-US" sz="1600" dirty="0"/>
              <a:t>  </a:t>
            </a:r>
            <a:br>
              <a:rPr lang="en-US" dirty="0"/>
            </a:br>
            <a:r>
              <a:rPr lang="en-US" dirty="0"/>
              <a:t>BOARD OF DIRECTORS</a:t>
            </a:r>
            <a:br>
              <a:rPr lang="en-US" dirty="0"/>
            </a:br>
            <a:r>
              <a:rPr lang="en-US" sz="2400" dirty="0"/>
              <a:t>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490E9-4999-484A-B6E8-BC6F75A94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9262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96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1575" y="329423"/>
            <a:ext cx="7543801" cy="62562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631" y="1125682"/>
            <a:ext cx="7543801" cy="46915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8" name="Rectangle 7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9" name="Rectangle 8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0059808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45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575" y="1572723"/>
            <a:ext cx="3723277" cy="424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72723"/>
            <a:ext cx="3723280" cy="424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9" name="Rectangle 8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0" name="Rectangle 9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91575" y="32941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1427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572" y="1549083"/>
            <a:ext cx="370661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572" y="2372999"/>
            <a:ext cx="3706610" cy="3444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549083"/>
            <a:ext cx="372327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372999"/>
            <a:ext cx="3723279" cy="3444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1" name="Rectangle 10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Rectangle 11"/>
          <p:cNvSpPr/>
          <p:nvPr/>
        </p:nvSpPr>
        <p:spPr>
          <a:xfrm>
            <a:off x="0" y="6536601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91575" y="32941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91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08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7" name="Rectangle 6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8" name="Rectangle 7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91575" y="31644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1569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6" name="Rectangle 5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7" name="Rectangle 6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5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631" y="457200"/>
            <a:ext cx="2770389" cy="1600200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987427"/>
            <a:ext cx="4465039" cy="477192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100">
                <a:solidFill>
                  <a:srgbClr val="646464"/>
                </a:solidFill>
              </a:defRPr>
            </a:lvl2pPr>
            <a:lvl3pPr>
              <a:defRPr sz="1800">
                <a:solidFill>
                  <a:srgbClr val="646464"/>
                </a:solidFill>
              </a:defRPr>
            </a:lvl3pPr>
            <a:lvl4pPr>
              <a:defRPr sz="1500">
                <a:solidFill>
                  <a:srgbClr val="646464"/>
                </a:solidFill>
              </a:defRPr>
            </a:lvl4pPr>
            <a:lvl5pPr>
              <a:defRPr sz="1500">
                <a:solidFill>
                  <a:srgbClr val="64646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631" y="2057402"/>
            <a:ext cx="2770389" cy="370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46464"/>
                </a:solidFill>
              </a:defRPr>
            </a:lvl1pPr>
            <a:lvl2pPr marL="342883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7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73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8867" y="457200"/>
            <a:ext cx="2760153" cy="1600200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3" y="987428"/>
            <a:ext cx="4465039" cy="4771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46464"/>
                </a:solidFill>
              </a:defRPr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867" y="2057400"/>
            <a:ext cx="2760153" cy="3701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46464"/>
                </a:solidFill>
              </a:defRPr>
            </a:lvl1pPr>
            <a:lvl2pPr marL="342883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7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0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573" y="1572723"/>
            <a:ext cx="3723277" cy="424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72723"/>
            <a:ext cx="3723280" cy="424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91573" y="32941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289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572" y="1549083"/>
            <a:ext cx="370661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572" y="2372995"/>
            <a:ext cx="3706610" cy="3444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49083"/>
            <a:ext cx="372327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72995"/>
            <a:ext cx="3723279" cy="3444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0" y="6536601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91573" y="32941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20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91573" y="31644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276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6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630" y="457200"/>
            <a:ext cx="2770389" cy="1600200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465039" cy="477192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100">
                <a:solidFill>
                  <a:srgbClr val="646464"/>
                </a:solidFill>
              </a:defRPr>
            </a:lvl2pPr>
            <a:lvl3pPr>
              <a:defRPr sz="1800">
                <a:solidFill>
                  <a:srgbClr val="646464"/>
                </a:solidFill>
              </a:defRPr>
            </a:lvl3pPr>
            <a:lvl4pPr>
              <a:defRPr sz="1500">
                <a:solidFill>
                  <a:srgbClr val="646464"/>
                </a:solidFill>
              </a:defRPr>
            </a:lvl4pPr>
            <a:lvl5pPr>
              <a:defRPr sz="1500">
                <a:solidFill>
                  <a:srgbClr val="64646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630" y="2057401"/>
            <a:ext cx="2770389" cy="370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46464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7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8866" y="457200"/>
            <a:ext cx="2760153" cy="1600200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465039" cy="4771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46464"/>
                </a:solidFill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866" y="2057400"/>
            <a:ext cx="2760153" cy="3701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46464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3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Rectangle 17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5296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10/25/2018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8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5" name="Rectangle 14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8" name="Rectangle 17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41039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656" y="2568310"/>
            <a:ext cx="7312688" cy="3014662"/>
          </a:xfrm>
        </p:spPr>
        <p:txBody>
          <a:bodyPr/>
          <a:lstStyle/>
          <a:p>
            <a:r>
              <a:rPr lang="en-US" sz="3600" dirty="0">
                <a:solidFill>
                  <a:srgbClr val="33BFBC"/>
                </a:solidFill>
              </a:rPr>
              <a:t>WA CHARTERS</a:t>
            </a:r>
            <a:br>
              <a:rPr lang="en-US" sz="4400" dirty="0"/>
            </a:br>
            <a:br>
              <a:rPr lang="en-US" sz="1600" dirty="0"/>
            </a:br>
            <a:r>
              <a:rPr lang="en-US" sz="3600" dirty="0">
                <a:solidFill>
                  <a:srgbClr val="646464"/>
                </a:solidFill>
              </a:rPr>
              <a:t>MONTHLY OPS CALL</a:t>
            </a:r>
            <a:br>
              <a:rPr lang="en-US" sz="4400" dirty="0">
                <a:solidFill>
                  <a:schemeClr val="accent3"/>
                </a:solidFill>
              </a:rPr>
            </a:br>
            <a:r>
              <a:rPr lang="en-US" sz="2000" dirty="0"/>
              <a:t> </a:t>
            </a:r>
            <a:br>
              <a:rPr lang="en-US" sz="4400" dirty="0"/>
            </a:br>
            <a:r>
              <a:rPr lang="en-US" sz="3600" dirty="0"/>
              <a:t>OCTOBER 26, 2018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0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79934B-8CC4-49C1-9939-C3DB1E74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73" y="329419"/>
            <a:ext cx="7543801" cy="679574"/>
          </a:xfrm>
        </p:spPr>
        <p:txBody>
          <a:bodyPr/>
          <a:lstStyle/>
          <a:p>
            <a:pPr algn="ctr"/>
            <a:r>
              <a:rPr lang="en-US" dirty="0"/>
              <a:t>CHARTER BULLETIN BOARD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7" y="41563"/>
            <a:ext cx="9144000" cy="6858000"/>
          </a:xfrm>
          <a:prstGeom prst="rect">
            <a:avLst/>
          </a:prstGeom>
        </p:spPr>
      </p:pic>
      <p:sp>
        <p:nvSpPr>
          <p:cNvPr id="19" name="Content Placeholder 2">
            <a:extLst/>
          </p:cNvPr>
          <p:cNvSpPr>
            <a:spLocks noGrp="1"/>
          </p:cNvSpPr>
          <p:nvPr>
            <p:ph idx="1"/>
          </p:nvPr>
        </p:nvSpPr>
        <p:spPr>
          <a:xfrm rot="276401">
            <a:off x="5722203" y="1175393"/>
            <a:ext cx="2216482" cy="495550"/>
          </a:xfrm>
        </p:spPr>
        <p:txBody>
          <a:bodyPr/>
          <a:lstStyle/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2400" b="1" dirty="0">
                <a:latin typeface="Arial" panose="020B0604020202020204" pitchFamily="34" charset="0"/>
              </a:rPr>
              <a:t>WASBO</a:t>
            </a:r>
          </a:p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2400" b="1" dirty="0">
                <a:latin typeface="Arial" panose="020B0604020202020204" pitchFamily="34" charset="0"/>
              </a:rPr>
              <a:t>Membership</a:t>
            </a:r>
          </a:p>
        </p:txBody>
      </p:sp>
      <p:sp>
        <p:nvSpPr>
          <p:cNvPr id="20" name="Content Placeholder 2">
            <a:extLst/>
          </p:cNvPr>
          <p:cNvSpPr>
            <a:spLocks noGrp="1"/>
          </p:cNvSpPr>
          <p:nvPr>
            <p:ph idx="1"/>
          </p:nvPr>
        </p:nvSpPr>
        <p:spPr>
          <a:xfrm rot="21234406">
            <a:off x="3338733" y="1947621"/>
            <a:ext cx="2162556" cy="1591499"/>
          </a:xfrm>
        </p:spPr>
        <p:txBody>
          <a:bodyPr/>
          <a:lstStyle/>
          <a:p>
            <a:pPr marL="0" indent="0" algn="ctr">
              <a:buClr>
                <a:schemeClr val="accent3"/>
              </a:buClr>
              <a:buSzPct val="150000"/>
              <a:buNone/>
            </a:pPr>
            <a:endParaRPr lang="en-US" sz="1800" dirty="0">
              <a:latin typeface="Arial" panose="020B0604020202020204" pitchFamily="34" charset="0"/>
            </a:endParaRPr>
          </a:p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1800" b="1" dirty="0">
                <a:latin typeface="Arial" panose="020B0604020202020204" pitchFamily="34" charset="0"/>
              </a:rPr>
              <a:t>Strong Schools Bulletin</a:t>
            </a:r>
          </a:p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1800" b="1" dirty="0">
                <a:latin typeface="Arial" panose="020B0604020202020204" pitchFamily="34" charset="0"/>
              </a:rPr>
              <a:t> &amp; Compliance Calendars </a:t>
            </a:r>
          </a:p>
        </p:txBody>
      </p:sp>
      <p:sp>
        <p:nvSpPr>
          <p:cNvPr id="6" name="Content Placeholder 2">
            <a:extLst/>
          </p:cNvPr>
          <p:cNvSpPr>
            <a:spLocks noGrp="1"/>
          </p:cNvSpPr>
          <p:nvPr>
            <p:ph idx="1"/>
          </p:nvPr>
        </p:nvSpPr>
        <p:spPr>
          <a:xfrm rot="531742">
            <a:off x="901755" y="4325352"/>
            <a:ext cx="1989815" cy="1481778"/>
          </a:xfrm>
        </p:spPr>
        <p:txBody>
          <a:bodyPr/>
          <a:lstStyle/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2400" b="1" dirty="0">
                <a:latin typeface="Arial" panose="020B0604020202020204" pitchFamily="34" charset="0"/>
              </a:rPr>
              <a:t>Job Board &amp; Resume Bank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1DDC26-C73C-4F52-A4D0-187846C9192E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6025">
            <a:off x="3371371" y="4610323"/>
            <a:ext cx="2162556" cy="1591499"/>
          </a:xfrm>
        </p:spPr>
        <p:txBody>
          <a:bodyPr/>
          <a:lstStyle/>
          <a:p>
            <a:pPr marL="0" indent="0" algn="ctr">
              <a:buClr>
                <a:schemeClr val="accent3"/>
              </a:buClr>
              <a:buSzPct val="150000"/>
              <a:buNone/>
            </a:pPr>
            <a:endParaRPr lang="en-US" sz="1800" dirty="0">
              <a:latin typeface="Arial" panose="020B0604020202020204" pitchFamily="34" charset="0"/>
            </a:endParaRPr>
          </a:p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1800" b="1" dirty="0">
                <a:latin typeface="Arial" panose="020B0604020202020204" pitchFamily="34" charset="0"/>
              </a:rPr>
              <a:t>WA Charters School Ops Email</a:t>
            </a:r>
          </a:p>
          <a:p>
            <a:pPr marL="0" indent="0" algn="ctr">
              <a:buClr>
                <a:schemeClr val="accent3"/>
              </a:buClr>
              <a:buSzPct val="150000"/>
              <a:buNone/>
            </a:pPr>
            <a:endParaRPr lang="en-US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35200"/>
            <a:ext cx="6858000" cy="2387600"/>
          </a:xfrm>
        </p:spPr>
        <p:txBody>
          <a:bodyPr anchor="ctr"/>
          <a:lstStyle/>
          <a:p>
            <a:r>
              <a:rPr lang="en-US" sz="4800" dirty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348847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79934B-8CC4-49C1-9939-C3DB1E74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791575" y="1688257"/>
            <a:ext cx="7681375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</a:rPr>
              <a:t>Introductions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indent="-458777" defTabSz="685766">
              <a:lnSpc>
                <a:spcPct val="90000"/>
              </a:lnSpc>
              <a:spcBef>
                <a:spcPts val="751"/>
              </a:spcBef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defRPr/>
            </a:pP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</a:rPr>
              <a:t>Vendor Discussion</a:t>
            </a:r>
          </a:p>
          <a:p>
            <a:pPr defTabSz="685766">
              <a:lnSpc>
                <a:spcPct val="90000"/>
              </a:lnSpc>
              <a:spcBef>
                <a:spcPts val="751"/>
              </a:spcBef>
              <a:buClr>
                <a:srgbClr val="D2BF00"/>
              </a:buClr>
              <a:buSzPct val="150000"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</a:rPr>
              <a:t>Website Requirements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</a:rPr>
              <a:t>Next Steps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</a:rPr>
              <a:t>Closing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58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35200"/>
            <a:ext cx="6858000" cy="2387600"/>
          </a:xfrm>
        </p:spPr>
        <p:txBody>
          <a:bodyPr anchor="ctr"/>
          <a:lstStyle/>
          <a:p>
            <a:r>
              <a:rPr lang="en-US" sz="4800" dirty="0"/>
              <a:t>INTRODUCTIONS</a:t>
            </a:r>
            <a:br>
              <a:rPr lang="en-US" sz="4800" dirty="0"/>
            </a:br>
            <a:br>
              <a:rPr lang="en-US" sz="4800" dirty="0"/>
            </a:br>
            <a:r>
              <a:rPr lang="en-US" sz="3600" b="0" dirty="0"/>
              <a:t>Quick intro of those on the call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797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8D2F-7A10-415B-8197-D3A03FB01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VENDORS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3F3D-EE85-4702-B92E-1A8C8AFC8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0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DC5B60-CFB9-4949-BD0B-DABF95A6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Directory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3C44A-6CDA-4564-8A37-93302F9A9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Transportation</a:t>
            </a:r>
          </a:p>
          <a:p>
            <a:r>
              <a:rPr lang="en-US" dirty="0"/>
              <a:t>Food Services</a:t>
            </a:r>
          </a:p>
          <a:p>
            <a:r>
              <a:rPr lang="en-US" dirty="0"/>
              <a:t>Back Office</a:t>
            </a:r>
          </a:p>
          <a:p>
            <a:r>
              <a:rPr lang="en-US" dirty="0"/>
              <a:t>Janitorial Services</a:t>
            </a:r>
          </a:p>
          <a:p>
            <a:r>
              <a:rPr lang="en-US" dirty="0"/>
              <a:t>Uniforms</a:t>
            </a:r>
          </a:p>
          <a:p>
            <a:r>
              <a:rPr lang="en-US" dirty="0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63105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531" y="2235200"/>
            <a:ext cx="7388943" cy="2387600"/>
          </a:xfrm>
        </p:spPr>
        <p:txBody>
          <a:bodyPr anchor="ctr"/>
          <a:lstStyle/>
          <a:p>
            <a:r>
              <a:rPr lang="en-US" sz="4800" dirty="0"/>
              <a:t>WEBSITE REQUIREMENTS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122758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6E8F1-FC75-487C-8B3A-585657F5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Website Requirements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5E3AE2-7523-45DA-8CA2-E8B2DEC83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825684"/>
              </p:ext>
            </p:extLst>
          </p:nvPr>
        </p:nvGraphicFramePr>
        <p:xfrm>
          <a:off x="1438563" y="852780"/>
          <a:ext cx="6435437" cy="530874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90574">
                  <a:extLst>
                    <a:ext uri="{9D8B030D-6E8A-4147-A177-3AD203B41FA5}">
                      <a16:colId xmlns:a16="http://schemas.microsoft.com/office/drawing/2014/main" val="3976684353"/>
                    </a:ext>
                  </a:extLst>
                </a:gridCol>
                <a:gridCol w="568970">
                  <a:extLst>
                    <a:ext uri="{9D8B030D-6E8A-4147-A177-3AD203B41FA5}">
                      <a16:colId xmlns:a16="http://schemas.microsoft.com/office/drawing/2014/main" val="3770538475"/>
                    </a:ext>
                  </a:extLst>
                </a:gridCol>
                <a:gridCol w="518395">
                  <a:extLst>
                    <a:ext uri="{9D8B030D-6E8A-4147-A177-3AD203B41FA5}">
                      <a16:colId xmlns:a16="http://schemas.microsoft.com/office/drawing/2014/main" val="2636422807"/>
                    </a:ext>
                  </a:extLst>
                </a:gridCol>
                <a:gridCol w="429889">
                  <a:extLst>
                    <a:ext uri="{9D8B030D-6E8A-4147-A177-3AD203B41FA5}">
                      <a16:colId xmlns:a16="http://schemas.microsoft.com/office/drawing/2014/main" val="3083814440"/>
                    </a:ext>
                  </a:extLst>
                </a:gridCol>
                <a:gridCol w="429889">
                  <a:extLst>
                    <a:ext uri="{9D8B030D-6E8A-4147-A177-3AD203B41FA5}">
                      <a16:colId xmlns:a16="http://schemas.microsoft.com/office/drawing/2014/main" val="1612806893"/>
                    </a:ext>
                  </a:extLst>
                </a:gridCol>
                <a:gridCol w="455178">
                  <a:extLst>
                    <a:ext uri="{9D8B030D-6E8A-4147-A177-3AD203B41FA5}">
                      <a16:colId xmlns:a16="http://schemas.microsoft.com/office/drawing/2014/main" val="2279363711"/>
                    </a:ext>
                  </a:extLst>
                </a:gridCol>
                <a:gridCol w="391958">
                  <a:extLst>
                    <a:ext uri="{9D8B030D-6E8A-4147-A177-3AD203B41FA5}">
                      <a16:colId xmlns:a16="http://schemas.microsoft.com/office/drawing/2014/main" val="114901000"/>
                    </a:ext>
                  </a:extLst>
                </a:gridCol>
                <a:gridCol w="444002">
                  <a:extLst>
                    <a:ext uri="{9D8B030D-6E8A-4147-A177-3AD203B41FA5}">
                      <a16:colId xmlns:a16="http://schemas.microsoft.com/office/drawing/2014/main" val="1880113839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3827379842"/>
                    </a:ext>
                  </a:extLst>
                </a:gridCol>
              </a:tblGrid>
              <a:tr h="3793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Required Element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Contract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Charter Law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CPR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WISM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OPMA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PRA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Other RCWs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Accounting Manual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extLst>
                  <a:ext uri="{0D108BD9-81ED-4DB2-BD59-A6C34878D82A}">
                    <a16:rowId xmlns:a16="http://schemas.microsoft.com/office/drawing/2014/main" val="1245397328"/>
                  </a:ext>
                </a:extLst>
              </a:tr>
              <a:tr h="379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Annual board meeting schedule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extLst>
                  <a:ext uri="{0D108BD9-81ED-4DB2-BD59-A6C34878D82A}">
                    <a16:rowId xmlns:a16="http://schemas.microsoft.com/office/drawing/2014/main" val="729667999"/>
                  </a:ext>
                </a:extLst>
              </a:tr>
              <a:tr h="189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ASB Financial Information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extLst>
                  <a:ext uri="{0D108BD9-81ED-4DB2-BD59-A6C34878D82A}">
                    <a16:rowId xmlns:a16="http://schemas.microsoft.com/office/drawing/2014/main" val="3101393784"/>
                  </a:ext>
                </a:extLst>
              </a:tr>
              <a:tr h="189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Board meeting agenda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extLst>
                  <a:ext uri="{0D108BD9-81ED-4DB2-BD59-A6C34878D82A}">
                    <a16:rowId xmlns:a16="http://schemas.microsoft.com/office/drawing/2014/main" val="3525284567"/>
                  </a:ext>
                </a:extLst>
              </a:tr>
              <a:tr h="189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Gun free schools policy*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extLst>
                  <a:ext uri="{0D108BD9-81ED-4DB2-BD59-A6C34878D82A}">
                    <a16:rowId xmlns:a16="http://schemas.microsoft.com/office/drawing/2014/main" val="3307387164"/>
                  </a:ext>
                </a:extLst>
              </a:tr>
              <a:tr h="568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Harassment, Intimidation and Bullying policy &amp; procedure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extLst>
                  <a:ext uri="{0D108BD9-81ED-4DB2-BD59-A6C34878D82A}">
                    <a16:rowId xmlns:a16="http://schemas.microsoft.com/office/drawing/2014/main" val="3369588490"/>
                  </a:ext>
                </a:extLst>
              </a:tr>
              <a:tr h="568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Highly Capable - Annual Public Announcement of ID Activity*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extLst>
                  <a:ext uri="{0D108BD9-81ED-4DB2-BD59-A6C34878D82A}">
                    <a16:rowId xmlns:a16="http://schemas.microsoft.com/office/drawing/2014/main" val="872111014"/>
                  </a:ext>
                </a:extLst>
              </a:tr>
              <a:tr h="568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Homeless Student Services -  Posting of Rights and Parent Information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extLst>
                  <a:ext uri="{0D108BD9-81ED-4DB2-BD59-A6C34878D82A}">
                    <a16:rowId xmlns:a16="http://schemas.microsoft.com/office/drawing/2014/main" val="3845164149"/>
                  </a:ext>
                </a:extLst>
              </a:tr>
              <a:tr h="189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Interlocal Agreements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extLst>
                  <a:ext uri="{0D108BD9-81ED-4DB2-BD59-A6C34878D82A}">
                    <a16:rowId xmlns:a16="http://schemas.microsoft.com/office/drawing/2014/main" val="436662478"/>
                  </a:ext>
                </a:extLst>
              </a:tr>
              <a:tr h="379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Nondiscrimination statement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extLst>
                  <a:ext uri="{0D108BD9-81ED-4DB2-BD59-A6C34878D82A}">
                    <a16:rowId xmlns:a16="http://schemas.microsoft.com/office/drawing/2014/main" val="1264588789"/>
                  </a:ext>
                </a:extLst>
              </a:tr>
              <a:tr h="189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Pending Litigation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extLst>
                  <a:ext uri="{0D108BD9-81ED-4DB2-BD59-A6C34878D82A}">
                    <a16:rowId xmlns:a16="http://schemas.microsoft.com/office/drawing/2014/main" val="2396909725"/>
                  </a:ext>
                </a:extLst>
              </a:tr>
              <a:tr h="189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Public records officer?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extLst>
                  <a:ext uri="{0D108BD9-81ED-4DB2-BD59-A6C34878D82A}">
                    <a16:rowId xmlns:a16="http://schemas.microsoft.com/office/drawing/2014/main" val="1504542731"/>
                  </a:ext>
                </a:extLst>
              </a:tr>
              <a:tr h="379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Board meeting 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extLst>
                  <a:ext uri="{0D108BD9-81ED-4DB2-BD59-A6C34878D82A}">
                    <a16:rowId xmlns:a16="http://schemas.microsoft.com/office/drawing/2014/main" val="370945420"/>
                  </a:ext>
                </a:extLst>
              </a:tr>
              <a:tr h="189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Report Card Information*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extLst>
                  <a:ext uri="{0D108BD9-81ED-4DB2-BD59-A6C34878D82A}">
                    <a16:rowId xmlns:a16="http://schemas.microsoft.com/office/drawing/2014/main" val="424325317"/>
                  </a:ext>
                </a:extLst>
              </a:tr>
              <a:tr h="379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Special Education - Child Find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extLst>
                  <a:ext uri="{0D108BD9-81ED-4DB2-BD59-A6C34878D82A}">
                    <a16:rowId xmlns:a16="http://schemas.microsoft.com/office/drawing/2014/main" val="1179698292"/>
                  </a:ext>
                </a:extLst>
              </a:tr>
              <a:tr h="379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Times for Public Record Inspection posted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1" marR="3611" marT="3611" marB="0" anchor="b"/>
                </a:tc>
                <a:extLst>
                  <a:ext uri="{0D108BD9-81ED-4DB2-BD59-A6C34878D82A}">
                    <a16:rowId xmlns:a16="http://schemas.microsoft.com/office/drawing/2014/main" val="25750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40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CE1B5B-73D3-4AE9-B360-66D261337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1D151A9-EE30-4591-8FB0-42189E0C35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BA383-81B6-4073-9DB6-B3F7F678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Webinars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59B0DE-985F-498C-BD92-4A78F7C0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35EF5-4A8E-4318-BFE5-AC0EC6B0F0AA}"/>
              </a:ext>
            </a:extLst>
          </p:cNvPr>
          <p:cNvSpPr txBox="1"/>
          <p:nvPr/>
        </p:nvSpPr>
        <p:spPr>
          <a:xfrm>
            <a:off x="674255" y="955040"/>
            <a:ext cx="7481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S-275 Webinar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Doodle Poll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WISM Support Webinar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Doodle Poll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November Ops Call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Suggestions of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Scheduled for 11.27.18 – 1:00pm – 1:45pm</a:t>
            </a:r>
          </a:p>
        </p:txBody>
      </p:sp>
    </p:spTree>
    <p:extLst>
      <p:ext uri="{BB962C8B-B14F-4D97-AF65-F5344CB8AC3E}">
        <p14:creationId xmlns:p14="http://schemas.microsoft.com/office/powerpoint/2010/main" val="295255025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ashington STEM">
  <a:themeElements>
    <a:clrScheme name="STEM Colors">
      <a:dk1>
        <a:srgbClr val="696462"/>
      </a:dk1>
      <a:lt1>
        <a:sysClr val="window" lastClr="FFFFFF"/>
      </a:lt1>
      <a:dk2>
        <a:srgbClr val="948A85"/>
      </a:dk2>
      <a:lt2>
        <a:srgbClr val="CDC9C5"/>
      </a:lt2>
      <a:accent1>
        <a:srgbClr val="DF6020"/>
      </a:accent1>
      <a:accent2>
        <a:srgbClr val="00B0DB"/>
      </a:accent2>
      <a:accent3>
        <a:srgbClr val="D2BF00"/>
      </a:accent3>
      <a:accent4>
        <a:srgbClr val="E78C1D"/>
      </a:accent4>
      <a:accent5>
        <a:srgbClr val="4472C4"/>
      </a:accent5>
      <a:accent6>
        <a:srgbClr val="70AD47"/>
      </a:accent6>
      <a:hlink>
        <a:srgbClr val="5B9BD5"/>
      </a:hlink>
      <a:folHlink>
        <a:srgbClr val="ED7D31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shington STEM" id="{12B2D032-8DFA-4DF4-9175-18C1A5E86668}" vid="{6FF7B206-6F78-4938-AAFF-0883A307130E}"/>
    </a:ext>
  </a:extLst>
</a:theme>
</file>

<file path=ppt/theme/theme2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Washington STEM">
  <a:themeElements>
    <a:clrScheme name="STEM Colors">
      <a:dk1>
        <a:srgbClr val="696462"/>
      </a:dk1>
      <a:lt1>
        <a:sysClr val="window" lastClr="FFFFFF"/>
      </a:lt1>
      <a:dk2>
        <a:srgbClr val="948A85"/>
      </a:dk2>
      <a:lt2>
        <a:srgbClr val="CDC9C5"/>
      </a:lt2>
      <a:accent1>
        <a:srgbClr val="DF6020"/>
      </a:accent1>
      <a:accent2>
        <a:srgbClr val="00B0DB"/>
      </a:accent2>
      <a:accent3>
        <a:srgbClr val="D2BF00"/>
      </a:accent3>
      <a:accent4>
        <a:srgbClr val="E78C1D"/>
      </a:accent4>
      <a:accent5>
        <a:srgbClr val="4472C4"/>
      </a:accent5>
      <a:accent6>
        <a:srgbClr val="70AD47"/>
      </a:accent6>
      <a:hlink>
        <a:srgbClr val="5B9BD5"/>
      </a:hlink>
      <a:folHlink>
        <a:srgbClr val="ED7D31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shington STEM" id="{12B2D032-8DFA-4DF4-9175-18C1A5E86668}" vid="{6FF7B206-6F78-4938-AAFF-0883A30713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Washington STEM</Template>
  <TotalTime>7223</TotalTime>
  <Words>224</Words>
  <Application>Microsoft Office PowerPoint</Application>
  <PresentationFormat>On-screen Show (4:3)</PresentationFormat>
  <Paragraphs>97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Calisto MT</vt:lpstr>
      <vt:lpstr>Wingdings</vt:lpstr>
      <vt:lpstr>Washington STEM</vt:lpstr>
      <vt:lpstr>Venture</vt:lpstr>
      <vt:lpstr>1_Washington STEM</vt:lpstr>
      <vt:lpstr>WA CHARTERS  MONTHLY OPS CALL   OCTOBER 26, 2018</vt:lpstr>
      <vt:lpstr>WELCOME</vt:lpstr>
      <vt:lpstr>INTRODUCTIONS  Quick intro of those on the call</vt:lpstr>
      <vt:lpstr>VENDORS </vt:lpstr>
      <vt:lpstr>Vendor Directory</vt:lpstr>
      <vt:lpstr>WEBSITE REQUIREMENTS</vt:lpstr>
      <vt:lpstr>Website Requirements</vt:lpstr>
      <vt:lpstr>NEXT STEPS</vt:lpstr>
      <vt:lpstr>November Webinars</vt:lpstr>
      <vt:lpstr>CHARTER BULLETIN BOARD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Nadan</dc:creator>
  <cp:lastModifiedBy>Diana Marker</cp:lastModifiedBy>
  <cp:revision>186</cp:revision>
  <cp:lastPrinted>2017-11-17T21:49:58Z</cp:lastPrinted>
  <dcterms:created xsi:type="dcterms:W3CDTF">2017-06-09T16:56:49Z</dcterms:created>
  <dcterms:modified xsi:type="dcterms:W3CDTF">2018-10-26T20:47:49Z</dcterms:modified>
</cp:coreProperties>
</file>