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724" r:id="rId3"/>
  </p:sldMasterIdLst>
  <p:notesMasterIdLst>
    <p:notesMasterId r:id="rId16"/>
  </p:notesMasterIdLst>
  <p:handoutMasterIdLst>
    <p:handoutMasterId r:id="rId17"/>
  </p:handoutMasterIdLst>
  <p:sldIdLst>
    <p:sldId id="354" r:id="rId4"/>
    <p:sldId id="341" r:id="rId5"/>
    <p:sldId id="342" r:id="rId6"/>
    <p:sldId id="388" r:id="rId7"/>
    <p:sldId id="385" r:id="rId8"/>
    <p:sldId id="343" r:id="rId9"/>
    <p:sldId id="389" r:id="rId10"/>
    <p:sldId id="392" r:id="rId11"/>
    <p:sldId id="393" r:id="rId12"/>
    <p:sldId id="394" r:id="rId13"/>
    <p:sldId id="353" r:id="rId14"/>
    <p:sldId id="355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F00"/>
    <a:srgbClr val="646464"/>
    <a:srgbClr val="969696"/>
    <a:srgbClr val="33B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22" autoAdjust="0"/>
  </p:normalViewPr>
  <p:slideViewPr>
    <p:cSldViewPr snapToGrid="0">
      <p:cViewPr varScale="1">
        <p:scale>
          <a:sx n="105" d="100"/>
          <a:sy n="105" d="100"/>
        </p:scale>
        <p:origin x="16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11076"/>
    </p:cViewPr>
  </p:sorterViewPr>
  <p:notesViewPr>
    <p:cSldViewPr snapToGrid="0">
      <p:cViewPr varScale="1">
        <p:scale>
          <a:sx n="83" d="100"/>
          <a:sy n="83" d="100"/>
        </p:scale>
        <p:origin x="2412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70B790-9AAA-4AEB-93AA-1D7E8028BE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CCCC3-794B-4FAA-980E-42A526FA60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52DA03-3A05-4A2A-93A3-74C6C2140ED7}" type="datetimeFigureOut">
              <a:rPr lang="en-US" smtClean="0"/>
              <a:t>4/29/2019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EE677-4E23-414D-B9BD-3483F79D6D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E303B-5DAD-4C48-85DC-3D214A16AF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585A61-A59A-412A-B32D-89693D7832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57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7E6B52-B641-484F-A1F4-2D957462E52C}" type="datetimeFigureOut">
              <a:rPr lang="en-US" smtClean="0"/>
              <a:t>4/29/2019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FB1EBE-0702-4D7D-9D04-F511457F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6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95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5FB1EBE-0702-4D7D-9D04-F511457FC1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571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85FB1EBE-0702-4D7D-9D04-F511457FC1A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7668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11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2018-19 S-275 Manual has not been released.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9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76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Anything missing?</a:t>
            </a:r>
          </a:p>
          <a:p>
            <a:endParaRPr lang="en-US" dirty="0"/>
          </a:p>
          <a:p>
            <a:r>
              <a:rPr lang="en-US" dirty="0"/>
              <a:t>Best practice – have board approved policies and procedures available on the website (I could not find anywhere where this was a requirement)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5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Anything missing?</a:t>
            </a:r>
          </a:p>
          <a:p>
            <a:endParaRPr lang="en-US" dirty="0"/>
          </a:p>
          <a:p>
            <a:r>
              <a:rPr lang="en-US" dirty="0"/>
              <a:t>Best practice – have board approved policies and procedures available on the website (I could not find anywhere where this was a requirement)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27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Anything missing?</a:t>
            </a:r>
          </a:p>
          <a:p>
            <a:endParaRPr lang="en-US" dirty="0"/>
          </a:p>
          <a:p>
            <a:r>
              <a:rPr lang="en-US" dirty="0"/>
              <a:t>Best practice – have board approved policies and procedures available on the website (I could not find anywhere where this was a requirement)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6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B1EBE-0702-4D7D-9D04-F511457FC1A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4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78844"/>
            <a:ext cx="6858000" cy="3014662"/>
          </a:xfrm>
          <a:prstGeom prst="rect">
            <a:avLst/>
          </a:prstGeom>
        </p:spPr>
        <p:txBody>
          <a:bodyPr anchor="ctr"/>
          <a:lstStyle>
            <a:lvl1pPr algn="ctr">
              <a:defRPr sz="4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WA CHARTERS</a:t>
            </a:r>
            <a:br>
              <a:rPr lang="en-US" dirty="0"/>
            </a:br>
            <a:r>
              <a:rPr lang="en-US" sz="1600" dirty="0"/>
              <a:t>  </a:t>
            </a:r>
            <a:br>
              <a:rPr lang="en-US" dirty="0"/>
            </a:br>
            <a:r>
              <a:rPr lang="en-US" dirty="0"/>
              <a:t>BOARD OF DIRECTORS</a:t>
            </a:r>
            <a:br>
              <a:rPr lang="en-US" dirty="0"/>
            </a:br>
            <a:r>
              <a:rPr lang="en-US" sz="2400" dirty="0"/>
              <a:t>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90E9-4999-484A-B6E8-BC6F75A94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262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8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524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52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13880CC3-F8F7-8947-9A70-191AD4196FF2}" type="datetimeFigureOut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4/29/2019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29D6BBF-D968-6F4F-AD7C-939CC8649D8A}" type="slidenum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210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4DDAE5B-B07C-441A-8026-C23A427A74DC}" type="datetime1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4/29/2019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C5B1FEA-406A-7749-A5C3-DDCB5F67A4CE}" type="slidenum">
              <a:rPr lang="en-US" smtClean="0">
                <a:solidFill>
                  <a:srgbClr val="738450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73845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90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509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02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1890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1990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328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2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29419"/>
            <a:ext cx="7543801" cy="62562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29" y="1125682"/>
            <a:ext cx="7543801" cy="46915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05764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3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399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38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07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73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Rectangle 13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178844"/>
            <a:ext cx="6858000" cy="3014662"/>
          </a:xfrm>
          <a:prstGeom prst="rect">
            <a:avLst/>
          </a:prstGeom>
        </p:spPr>
        <p:txBody>
          <a:bodyPr anchor="ctr"/>
          <a:lstStyle>
            <a:lvl1pPr algn="ctr">
              <a:defRPr sz="45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WA CHARTERS</a:t>
            </a:r>
            <a:br>
              <a:rPr lang="en-US" dirty="0"/>
            </a:br>
            <a:r>
              <a:rPr lang="en-US" sz="1600" dirty="0"/>
              <a:t>  </a:t>
            </a:r>
            <a:br>
              <a:rPr lang="en-US" dirty="0"/>
            </a:br>
            <a:r>
              <a:rPr lang="en-US" dirty="0"/>
              <a:t>BOARD OF DIRECTORS</a:t>
            </a:r>
            <a:br>
              <a:rPr lang="en-US" dirty="0"/>
            </a:br>
            <a:r>
              <a:rPr lang="en-US" sz="2400" dirty="0"/>
              <a:t> 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7490E9-4999-484A-B6E8-BC6F75A94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92623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96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29423"/>
            <a:ext cx="7543801" cy="62562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631" y="1125682"/>
            <a:ext cx="7543801" cy="46915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24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8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4pPr>
            <a:lvl5pPr>
              <a:defRPr sz="1600">
                <a:solidFill>
                  <a:srgbClr val="646464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Rectangle 7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0059808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45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575" y="1572723"/>
            <a:ext cx="3723277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72723"/>
            <a:ext cx="3723280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9" name="Rectangle 8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Rectangle 9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1427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572" y="1549083"/>
            <a:ext cx="370661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572" y="2372999"/>
            <a:ext cx="3706610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549083"/>
            <a:ext cx="37232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372999"/>
            <a:ext cx="3723279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1" name="Rectangle 10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Rectangle 11"/>
          <p:cNvSpPr/>
          <p:nvPr/>
        </p:nvSpPr>
        <p:spPr>
          <a:xfrm>
            <a:off x="0" y="6536601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91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08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" name="Rectangle 6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8" name="Rectangle 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1575" y="31644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1569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6" name="Rectangle 5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7" name="Rectangle 6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457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631" y="457200"/>
            <a:ext cx="2770389" cy="1600200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27"/>
            <a:ext cx="4465039" cy="477192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100">
                <a:solidFill>
                  <a:srgbClr val="646464"/>
                </a:solidFill>
              </a:defRPr>
            </a:lvl2pPr>
            <a:lvl3pPr>
              <a:defRPr sz="1800">
                <a:solidFill>
                  <a:srgbClr val="646464"/>
                </a:solidFill>
              </a:defRPr>
            </a:lvl3pPr>
            <a:lvl4pPr>
              <a:defRPr sz="1500">
                <a:solidFill>
                  <a:srgbClr val="646464"/>
                </a:solidFill>
              </a:defRPr>
            </a:lvl4pPr>
            <a:lvl5pPr>
              <a:defRPr sz="1500">
                <a:solidFill>
                  <a:srgbClr val="6464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631" y="2057402"/>
            <a:ext cx="2770389" cy="370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73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8867" y="457200"/>
            <a:ext cx="2760153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3" y="987428"/>
            <a:ext cx="4465039" cy="4771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46464"/>
                </a:solidFill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67" y="2057400"/>
            <a:ext cx="2760153" cy="3701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83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7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7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50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1573" y="1572723"/>
            <a:ext cx="3723277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72723"/>
            <a:ext cx="3723280" cy="424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  <a:lvl2pPr>
              <a:defRPr>
                <a:solidFill>
                  <a:srgbClr val="646464"/>
                </a:solidFill>
              </a:defRPr>
            </a:lvl2pPr>
            <a:lvl3pPr>
              <a:defRPr>
                <a:solidFill>
                  <a:srgbClr val="646464"/>
                </a:solidFill>
              </a:defRPr>
            </a:lvl3pPr>
            <a:lvl4pPr>
              <a:defRPr>
                <a:solidFill>
                  <a:srgbClr val="646464"/>
                </a:solidFill>
              </a:defRPr>
            </a:lvl4pPr>
            <a:lvl5pPr>
              <a:defRPr>
                <a:solidFill>
                  <a:srgbClr val="6464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289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572" y="1549083"/>
            <a:ext cx="370661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572" y="2372995"/>
            <a:ext cx="3706610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49083"/>
            <a:ext cx="372327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72995"/>
            <a:ext cx="3723279" cy="34442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1" name="Rectangle 10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0" y="6536601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2941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920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1573" y="316449"/>
            <a:ext cx="7543801" cy="10726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276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Rectangle 5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6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630" y="457200"/>
            <a:ext cx="2770389" cy="1600200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33BF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465039" cy="477192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46464"/>
                </a:solidFill>
              </a:defRPr>
            </a:lvl1pPr>
            <a:lvl2pPr>
              <a:defRPr sz="2100">
                <a:solidFill>
                  <a:srgbClr val="646464"/>
                </a:solidFill>
              </a:defRPr>
            </a:lvl2pPr>
            <a:lvl3pPr>
              <a:defRPr sz="1800">
                <a:solidFill>
                  <a:srgbClr val="646464"/>
                </a:solidFill>
              </a:defRPr>
            </a:lvl3pPr>
            <a:lvl4pPr>
              <a:defRPr sz="1500">
                <a:solidFill>
                  <a:srgbClr val="646464"/>
                </a:solidFill>
              </a:defRPr>
            </a:lvl4pPr>
            <a:lvl5pPr>
              <a:defRPr sz="1500">
                <a:solidFill>
                  <a:srgbClr val="646464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630" y="2057401"/>
            <a:ext cx="2770389" cy="3701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8866" y="457200"/>
            <a:ext cx="2760153" cy="1600200"/>
          </a:xfrm>
          <a:prstGeom prst="rect">
            <a:avLst/>
          </a:prstGeom>
        </p:spPr>
        <p:txBody>
          <a:bodyPr anchor="b"/>
          <a:lstStyle>
            <a:lvl1pPr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465039" cy="4771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46464"/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866" y="2057400"/>
            <a:ext cx="2760153" cy="3701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646464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5030" y="5987863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01CCBA03-1830-443A-A42B-5D01E625F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3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8755040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Rectangle 1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152969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13880CC3-F8F7-8947-9A70-191AD4196FF2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4/29/2019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457200"/>
            <a:fld id="{B29D6BBF-D968-6F4F-AD7C-939CC8649D8A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5" name="Rectangle 14"/>
          <p:cNvSpPr/>
          <p:nvPr/>
        </p:nvSpPr>
        <p:spPr>
          <a:xfrm>
            <a:off x="8755042" y="0"/>
            <a:ext cx="388961" cy="6858000"/>
          </a:xfrm>
          <a:prstGeom prst="rect">
            <a:avLst/>
          </a:prstGeom>
          <a:solidFill>
            <a:srgbClr val="33BF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8" name="Rectangle 17"/>
          <p:cNvSpPr/>
          <p:nvPr/>
        </p:nvSpPr>
        <p:spPr>
          <a:xfrm>
            <a:off x="0" y="6536600"/>
            <a:ext cx="9144000" cy="3343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41039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656" y="2568310"/>
            <a:ext cx="7312688" cy="3014662"/>
          </a:xfrm>
        </p:spPr>
        <p:txBody>
          <a:bodyPr/>
          <a:lstStyle/>
          <a:p>
            <a:r>
              <a:rPr lang="en-US" sz="3600" dirty="0">
                <a:solidFill>
                  <a:srgbClr val="33BFBC"/>
                </a:solidFill>
              </a:rPr>
              <a:t>WA CHARTERS</a:t>
            </a:r>
            <a:br>
              <a:rPr lang="en-US" sz="4400" dirty="0"/>
            </a:br>
            <a:br>
              <a:rPr lang="en-US" sz="1600" dirty="0"/>
            </a:br>
            <a:r>
              <a:rPr lang="en-US" sz="3600" dirty="0">
                <a:solidFill>
                  <a:srgbClr val="646464"/>
                </a:solidFill>
              </a:rPr>
              <a:t>MONTHLY OPS CALL</a:t>
            </a:r>
            <a:br>
              <a:rPr lang="en-US" sz="4400" dirty="0">
                <a:solidFill>
                  <a:schemeClr val="accent3"/>
                </a:solidFill>
              </a:rPr>
            </a:br>
            <a:r>
              <a:rPr lang="en-US" sz="2000" dirty="0"/>
              <a:t> </a:t>
            </a:r>
            <a:br>
              <a:rPr lang="en-US" sz="4400" dirty="0"/>
            </a:br>
            <a:r>
              <a:rPr lang="en-US" sz="3600" dirty="0"/>
              <a:t>APRIL 23, 2019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0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6E8F1-FC75-487C-8B3A-585657F53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Would you attend an ops/finance networking event?</a:t>
            </a:r>
          </a:p>
        </p:txBody>
      </p:sp>
    </p:spTree>
    <p:extLst>
      <p:ext uri="{BB962C8B-B14F-4D97-AF65-F5344CB8AC3E}">
        <p14:creationId xmlns:p14="http://schemas.microsoft.com/office/powerpoint/2010/main" val="312783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/>
          <a:p>
            <a:r>
              <a:rPr lang="en-US" sz="4800" dirty="0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48847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79934B-8CC4-49C1-9939-C3DB1E74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73" y="329419"/>
            <a:ext cx="7543801" cy="679574"/>
          </a:xfrm>
        </p:spPr>
        <p:txBody>
          <a:bodyPr/>
          <a:lstStyle/>
          <a:p>
            <a:pPr algn="ctr"/>
            <a:r>
              <a:rPr lang="en-US" dirty="0"/>
              <a:t>CHARTER BULLETIN BOARD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7" y="41563"/>
            <a:ext cx="9144000" cy="6858000"/>
          </a:xfrm>
          <a:prstGeom prst="rect">
            <a:avLst/>
          </a:prstGeom>
        </p:spPr>
      </p:pic>
      <p:sp>
        <p:nvSpPr>
          <p:cNvPr id="19" name="Content Placeholder 2">
            <a:extLst/>
          </p:cNvPr>
          <p:cNvSpPr>
            <a:spLocks noGrp="1"/>
          </p:cNvSpPr>
          <p:nvPr>
            <p:ph idx="1"/>
          </p:nvPr>
        </p:nvSpPr>
        <p:spPr>
          <a:xfrm rot="276401">
            <a:off x="5722203" y="1175393"/>
            <a:ext cx="2216482" cy="495550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2400" b="1" dirty="0">
                <a:latin typeface="Arial" panose="020B0604020202020204" pitchFamily="34" charset="0"/>
              </a:rPr>
              <a:t>WASBO</a:t>
            </a: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2400" b="1" dirty="0">
                <a:latin typeface="Arial" panose="020B0604020202020204" pitchFamily="34" charset="0"/>
              </a:rPr>
              <a:t>Membership</a:t>
            </a:r>
          </a:p>
        </p:txBody>
      </p:sp>
      <p:sp>
        <p:nvSpPr>
          <p:cNvPr id="20" name="Content Placeholder 2">
            <a:extLst/>
          </p:cNvPr>
          <p:cNvSpPr>
            <a:spLocks noGrp="1"/>
          </p:cNvSpPr>
          <p:nvPr>
            <p:ph idx="1"/>
          </p:nvPr>
        </p:nvSpPr>
        <p:spPr>
          <a:xfrm rot="21234406">
            <a:off x="3338733" y="1947621"/>
            <a:ext cx="2162556" cy="1591499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endParaRPr lang="en-US" sz="1800" dirty="0">
              <a:latin typeface="Arial" panose="020B0604020202020204" pitchFamily="34" charset="0"/>
            </a:endParaRP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1800" b="1" dirty="0">
                <a:latin typeface="Arial" panose="020B0604020202020204" pitchFamily="34" charset="0"/>
              </a:rPr>
              <a:t>Strong Schools Bulletin</a:t>
            </a: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1800" b="1" dirty="0">
                <a:latin typeface="Arial" panose="020B0604020202020204" pitchFamily="34" charset="0"/>
              </a:rPr>
              <a:t> &amp; Compliance Calendars </a:t>
            </a:r>
          </a:p>
        </p:txBody>
      </p:sp>
      <p:sp>
        <p:nvSpPr>
          <p:cNvPr id="6" name="Content Placeholder 2">
            <a:extLst/>
          </p:cNvPr>
          <p:cNvSpPr>
            <a:spLocks noGrp="1"/>
          </p:cNvSpPr>
          <p:nvPr>
            <p:ph idx="1"/>
          </p:nvPr>
        </p:nvSpPr>
        <p:spPr>
          <a:xfrm rot="531742">
            <a:off x="901755" y="4325352"/>
            <a:ext cx="1989815" cy="1481778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2400" b="1" dirty="0">
                <a:latin typeface="Arial" panose="020B0604020202020204" pitchFamily="34" charset="0"/>
              </a:rPr>
              <a:t>Job Board &amp; Resume Bank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1DDC26-C73C-4F52-A4D0-187846C9192E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025">
            <a:off x="3371371" y="4610323"/>
            <a:ext cx="2162556" cy="1591499"/>
          </a:xfrm>
        </p:spPr>
        <p:txBody>
          <a:bodyPr/>
          <a:lstStyle/>
          <a:p>
            <a:pPr marL="0" indent="0" algn="ctr">
              <a:buClr>
                <a:schemeClr val="accent3"/>
              </a:buClr>
              <a:buSzPct val="150000"/>
              <a:buNone/>
            </a:pPr>
            <a:endParaRPr lang="en-US" sz="1800" dirty="0">
              <a:latin typeface="Arial" panose="020B0604020202020204" pitchFamily="34" charset="0"/>
            </a:endParaRP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r>
              <a:rPr lang="en-US" sz="1800" b="1" dirty="0">
                <a:latin typeface="Arial" panose="020B0604020202020204" pitchFamily="34" charset="0"/>
              </a:rPr>
              <a:t>WA Charters School Ops Email</a:t>
            </a:r>
          </a:p>
          <a:p>
            <a:pPr marL="0" indent="0" algn="ctr">
              <a:buClr>
                <a:schemeClr val="accent3"/>
              </a:buClr>
              <a:buSzPct val="150000"/>
              <a:buNone/>
            </a:pPr>
            <a:endParaRPr lang="en-US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7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79934B-8CC4-49C1-9939-C3DB1E74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791575" y="1688257"/>
            <a:ext cx="7681375" cy="3630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Introductions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Ops/Finance Training Needs</a:t>
            </a: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indent="-458777" defTabSz="685766">
              <a:lnSpc>
                <a:spcPct val="90000"/>
              </a:lnSpc>
              <a:spcBef>
                <a:spcPts val="751"/>
              </a:spcBef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defRPr/>
            </a:pPr>
            <a:r>
              <a:rPr lang="en-US" sz="2400" dirty="0">
                <a:latin typeface="Arial "/>
              </a:rPr>
              <a:t>Best format for trainings</a:t>
            </a:r>
          </a:p>
          <a:p>
            <a:pPr marL="458777" indent="-458777" defTabSz="685766">
              <a:lnSpc>
                <a:spcPct val="90000"/>
              </a:lnSpc>
              <a:spcBef>
                <a:spcPts val="751"/>
              </a:spcBef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defRPr/>
            </a:pPr>
            <a:endParaRPr lang="en-US" sz="500" dirty="0"/>
          </a:p>
          <a:p>
            <a:pPr marL="458777" indent="-458777" defTabSz="685766">
              <a:lnSpc>
                <a:spcPct val="90000"/>
              </a:lnSpc>
              <a:spcBef>
                <a:spcPts val="751"/>
              </a:spcBef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Staffing structures &amp; individualized supports</a:t>
            </a:r>
          </a:p>
          <a:p>
            <a:pPr marL="458777" indent="-458777" defTabSz="685766">
              <a:lnSpc>
                <a:spcPct val="90000"/>
              </a:lnSpc>
              <a:spcBef>
                <a:spcPts val="751"/>
              </a:spcBef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defRPr/>
            </a:pPr>
            <a:endParaRPr lang="en-US" sz="500" dirty="0"/>
          </a:p>
          <a:p>
            <a:pPr marL="458777" indent="-458777" defTabSz="685766">
              <a:lnSpc>
                <a:spcPct val="90000"/>
              </a:lnSpc>
              <a:spcBef>
                <a:spcPts val="751"/>
              </a:spcBef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Ops/finance networking in WA</a:t>
            </a: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r>
              <a:rPr lang="en-US" sz="2400" dirty="0">
                <a:solidFill>
                  <a:srgbClr val="646464"/>
                </a:solidFill>
                <a:latin typeface="Arial" panose="020B0604020202020204" pitchFamily="34" charset="0"/>
              </a:rPr>
              <a:t>Closing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8777" marR="0" lvl="0" indent="-458777" algn="l" defTabSz="685766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rgbClr val="D2BF00"/>
              </a:buClr>
              <a:buSzPct val="150000"/>
              <a:buFont typeface="Arial" panose="020B0604020202020204" pitchFamily="34" charset="0"/>
              <a:buChar char="□"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58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/>
          <a:p>
            <a:r>
              <a:rPr lang="en-US" sz="4800" dirty="0"/>
              <a:t>Introductions</a:t>
            </a:r>
            <a:br>
              <a:rPr lang="en-US" sz="4800" dirty="0"/>
            </a:br>
            <a:br>
              <a:rPr lang="en-US" sz="4800" dirty="0"/>
            </a:br>
            <a:r>
              <a:rPr lang="en-US" sz="3600" b="0" dirty="0"/>
              <a:t>Quick intro of those on the call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797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E8D2F-7A10-415B-8197-D3A03FB01C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Ops &amp; Finance Training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3F3D-EE85-4702-B92E-1A8C8AFC8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0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DC5B60-CFB9-4949-BD0B-DABF95A6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of your ops/finance training needs?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3C44A-6CDA-4564-8A37-93302F9A9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29" y="1737360"/>
            <a:ext cx="7543801" cy="4079859"/>
          </a:xfrm>
        </p:spPr>
        <p:txBody>
          <a:bodyPr/>
          <a:lstStyle/>
          <a:p>
            <a:r>
              <a:rPr lang="en-US" dirty="0"/>
              <a:t>Personnel File Maintenance</a:t>
            </a:r>
          </a:p>
          <a:p>
            <a:r>
              <a:rPr lang="en-US" dirty="0"/>
              <a:t>Personnel Reporting</a:t>
            </a:r>
          </a:p>
          <a:p>
            <a:r>
              <a:rPr lang="en-US" dirty="0"/>
              <a:t>HR Processes</a:t>
            </a:r>
          </a:p>
          <a:p>
            <a:r>
              <a:rPr lang="en-US" dirty="0"/>
              <a:t>Student Records</a:t>
            </a:r>
          </a:p>
          <a:p>
            <a:r>
              <a:rPr lang="en-US" dirty="0" err="1"/>
              <a:t>SafeSchools</a:t>
            </a:r>
            <a:r>
              <a:rPr lang="en-US" dirty="0"/>
              <a:t> </a:t>
            </a:r>
          </a:p>
          <a:p>
            <a:r>
              <a:rPr lang="en-US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63105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531" y="2235200"/>
            <a:ext cx="7388943" cy="2387600"/>
          </a:xfrm>
        </p:spPr>
        <p:txBody>
          <a:bodyPr anchor="ctr"/>
          <a:lstStyle/>
          <a:p>
            <a:r>
              <a:rPr lang="en-US" sz="4800" dirty="0"/>
              <a:t>Best Format for Training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12275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6E8F1-FC75-487C-8B3A-585657F53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your preferred training method?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D05B52-0C1E-42BF-9389-ED06613E126C}"/>
              </a:ext>
            </a:extLst>
          </p:cNvPr>
          <p:cNvSpPr/>
          <p:nvPr/>
        </p:nvSpPr>
        <p:spPr>
          <a:xfrm>
            <a:off x="978408" y="1477697"/>
            <a:ext cx="4572000" cy="19513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464"/>
                </a:solidFill>
                <a:cs typeface="Arial" panose="020B0604020202020204" pitchFamily="34" charset="0"/>
              </a:rPr>
              <a:t>LMS/Online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464"/>
                </a:solidFill>
                <a:cs typeface="Arial" panose="020B0604020202020204" pitchFamily="34" charset="0"/>
              </a:rPr>
              <a:t>Summer Ops Bootcamp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464"/>
                </a:solidFill>
                <a:cs typeface="Arial" panose="020B0604020202020204" pitchFamily="34" charset="0"/>
              </a:rPr>
              <a:t>In Person/Site Specific</a:t>
            </a:r>
          </a:p>
          <a:p>
            <a:pPr marL="171446" lvl="0" indent="-171446" defTabSz="685783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46464"/>
                </a:solidFill>
                <a:cs typeface="Arial" panose="020B0604020202020204" pitchFamily="34" charset="0"/>
              </a:rPr>
              <a:t>Other </a:t>
            </a:r>
          </a:p>
        </p:txBody>
      </p:sp>
    </p:spTree>
    <p:extLst>
      <p:ext uri="{BB962C8B-B14F-4D97-AF65-F5344CB8AC3E}">
        <p14:creationId xmlns:p14="http://schemas.microsoft.com/office/powerpoint/2010/main" val="288840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CE1B5B-73D3-4AE9-B360-66D261337B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Staffing Structures &amp; Networking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1D151A9-EE30-4591-8FB0-42189E0C35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6E8F1-FC75-487C-8B3A-585657F53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What will your staffing structure look like next year?</a:t>
            </a:r>
          </a:p>
        </p:txBody>
      </p:sp>
    </p:spTree>
    <p:extLst>
      <p:ext uri="{BB962C8B-B14F-4D97-AF65-F5344CB8AC3E}">
        <p14:creationId xmlns:p14="http://schemas.microsoft.com/office/powerpoint/2010/main" val="418951701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Washington STEM">
  <a:themeElements>
    <a:clrScheme name="STEM Colors">
      <a:dk1>
        <a:srgbClr val="696462"/>
      </a:dk1>
      <a:lt1>
        <a:sysClr val="window" lastClr="FFFFFF"/>
      </a:lt1>
      <a:dk2>
        <a:srgbClr val="948A85"/>
      </a:dk2>
      <a:lt2>
        <a:srgbClr val="CDC9C5"/>
      </a:lt2>
      <a:accent1>
        <a:srgbClr val="DF6020"/>
      </a:accent1>
      <a:accent2>
        <a:srgbClr val="00B0DB"/>
      </a:accent2>
      <a:accent3>
        <a:srgbClr val="D2BF00"/>
      </a:accent3>
      <a:accent4>
        <a:srgbClr val="E78C1D"/>
      </a:accent4>
      <a:accent5>
        <a:srgbClr val="4472C4"/>
      </a:accent5>
      <a:accent6>
        <a:srgbClr val="70AD47"/>
      </a:accent6>
      <a:hlink>
        <a:srgbClr val="5B9BD5"/>
      </a:hlink>
      <a:folHlink>
        <a:srgbClr val="ED7D31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ington STEM" id="{12B2D032-8DFA-4DF4-9175-18C1A5E86668}" vid="{6FF7B206-6F78-4938-AAFF-0883A307130E}"/>
    </a:ext>
  </a:extLst>
</a:theme>
</file>

<file path=ppt/theme/theme2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Washington STEM">
  <a:themeElements>
    <a:clrScheme name="STEM Colors">
      <a:dk1>
        <a:srgbClr val="696462"/>
      </a:dk1>
      <a:lt1>
        <a:sysClr val="window" lastClr="FFFFFF"/>
      </a:lt1>
      <a:dk2>
        <a:srgbClr val="948A85"/>
      </a:dk2>
      <a:lt2>
        <a:srgbClr val="CDC9C5"/>
      </a:lt2>
      <a:accent1>
        <a:srgbClr val="DF6020"/>
      </a:accent1>
      <a:accent2>
        <a:srgbClr val="00B0DB"/>
      </a:accent2>
      <a:accent3>
        <a:srgbClr val="D2BF00"/>
      </a:accent3>
      <a:accent4>
        <a:srgbClr val="E78C1D"/>
      </a:accent4>
      <a:accent5>
        <a:srgbClr val="4472C4"/>
      </a:accent5>
      <a:accent6>
        <a:srgbClr val="70AD47"/>
      </a:accent6>
      <a:hlink>
        <a:srgbClr val="5B9BD5"/>
      </a:hlink>
      <a:folHlink>
        <a:srgbClr val="ED7D31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shington STEM" id="{12B2D032-8DFA-4DF4-9175-18C1A5E86668}" vid="{6FF7B206-6F78-4938-AAFF-0883A30713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Washington STEM</Template>
  <TotalTime>7406</TotalTime>
  <Words>226</Words>
  <Application>Microsoft Office PowerPoint</Application>
  <PresentationFormat>On-screen Show (4:3)</PresentationFormat>
  <Paragraphs>61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</vt:lpstr>
      <vt:lpstr>Arial Narrow</vt:lpstr>
      <vt:lpstr>Calibri</vt:lpstr>
      <vt:lpstr>Calisto MT</vt:lpstr>
      <vt:lpstr>Wingdings</vt:lpstr>
      <vt:lpstr>Washington STEM</vt:lpstr>
      <vt:lpstr>Venture</vt:lpstr>
      <vt:lpstr>1_Washington STEM</vt:lpstr>
      <vt:lpstr>WA CHARTERS  MONTHLY OPS CALL   APRIL 23, 2019</vt:lpstr>
      <vt:lpstr>WELCOME</vt:lpstr>
      <vt:lpstr>Introductions  Quick intro of those on the call</vt:lpstr>
      <vt:lpstr>Ops &amp; Finance Training Needs</vt:lpstr>
      <vt:lpstr>What are some of your ops/finance training needs?</vt:lpstr>
      <vt:lpstr>Best Format for Training</vt:lpstr>
      <vt:lpstr>What is your preferred training method?</vt:lpstr>
      <vt:lpstr>Staffing Structures &amp; Networking</vt:lpstr>
      <vt:lpstr>What will your staffing structure look like next year?</vt:lpstr>
      <vt:lpstr>Would you attend an ops/finance networking event?</vt:lpstr>
      <vt:lpstr>CLOSING</vt:lpstr>
      <vt:lpstr>CHARTER BULLETIN BOARD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Nadan</dc:creator>
  <cp:lastModifiedBy>Diana Marker</cp:lastModifiedBy>
  <cp:revision>191</cp:revision>
  <cp:lastPrinted>2017-11-17T21:49:58Z</cp:lastPrinted>
  <dcterms:created xsi:type="dcterms:W3CDTF">2017-06-09T16:56:49Z</dcterms:created>
  <dcterms:modified xsi:type="dcterms:W3CDTF">2019-04-29T19:20:43Z</dcterms:modified>
</cp:coreProperties>
</file>