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724" r:id="rId3"/>
  </p:sldMasterIdLst>
  <p:notesMasterIdLst>
    <p:notesMasterId r:id="rId14"/>
  </p:notesMasterIdLst>
  <p:handoutMasterIdLst>
    <p:handoutMasterId r:id="rId15"/>
  </p:handoutMasterIdLst>
  <p:sldIdLst>
    <p:sldId id="354" r:id="rId4"/>
    <p:sldId id="341" r:id="rId5"/>
    <p:sldId id="342" r:id="rId6"/>
    <p:sldId id="393" r:id="rId7"/>
    <p:sldId id="388" r:id="rId8"/>
    <p:sldId id="385" r:id="rId9"/>
    <p:sldId id="343" r:id="rId10"/>
    <p:sldId id="392" r:id="rId11"/>
    <p:sldId id="355" r:id="rId12"/>
    <p:sldId id="353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F00"/>
    <a:srgbClr val="646464"/>
    <a:srgbClr val="969696"/>
    <a:srgbClr val="33B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22" autoAdjust="0"/>
  </p:normalViewPr>
  <p:slideViewPr>
    <p:cSldViewPr snapToGrid="0">
      <p:cViewPr varScale="1">
        <p:scale>
          <a:sx n="75" d="100"/>
          <a:sy n="75" d="100"/>
        </p:scale>
        <p:origin x="9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11076"/>
    </p:cViewPr>
  </p:sorterViewPr>
  <p:notesViewPr>
    <p:cSldViewPr snapToGrid="0">
      <p:cViewPr varScale="1">
        <p:scale>
          <a:sx n="83" d="100"/>
          <a:sy n="83" d="100"/>
        </p:scale>
        <p:origin x="2412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70B790-9AAA-4AEB-93AA-1D7E8028BE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CCCC3-794B-4FAA-980E-42A526FA60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52DA03-3A05-4A2A-93A3-74C6C2140ED7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EE677-4E23-414D-B9BD-3483F79D6D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E303B-5DAD-4C48-85DC-3D214A16AF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585A61-A59A-412A-B32D-89693D7832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57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7E6B52-B641-484F-A1F4-2D957462E52C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FB1EBE-0702-4D7D-9D04-F511457FC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6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1EBE-0702-4D7D-9D04-F511457FC1A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5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85FB1EBE-0702-4D7D-9D04-F511457FC1A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766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1EBE-0702-4D7D-9D04-F511457FC1A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1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2018-19 S-275 Manual has not been released.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1EBE-0702-4D7D-9D04-F511457FC1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9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1EBE-0702-4D7D-9D04-F511457FC1A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76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85FB1EBE-0702-4D7D-9D04-F511457FC1A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85710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1EBE-0702-4D7D-9D04-F511457FC1A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4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8755040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178844"/>
            <a:ext cx="6858000" cy="3014662"/>
          </a:xfrm>
          <a:prstGeom prst="rect">
            <a:avLst/>
          </a:prstGeom>
        </p:spPr>
        <p:txBody>
          <a:bodyPr anchor="ctr"/>
          <a:lstStyle>
            <a:lvl1pPr algn="ctr">
              <a:defRPr sz="45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WA CHARTERS</a:t>
            </a:r>
            <a:br>
              <a:rPr lang="en-US" dirty="0"/>
            </a:br>
            <a:r>
              <a:rPr lang="en-US" sz="1600" dirty="0"/>
              <a:t>  </a:t>
            </a:r>
            <a:br>
              <a:rPr lang="en-US" dirty="0"/>
            </a:br>
            <a:r>
              <a:rPr lang="en-US" dirty="0"/>
              <a:t>BOARD OF DIRECTORS</a:t>
            </a:r>
            <a:br>
              <a:rPr lang="en-US" dirty="0"/>
            </a:br>
            <a:r>
              <a:rPr lang="en-US" sz="2400" dirty="0"/>
              <a:t> 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490E9-4999-484A-B6E8-BC6F75A94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9262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8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524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52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3880CC3-F8F7-8947-9A70-191AD4196FF2}" type="datetimeFigureOut">
              <a:rPr lang="en-US" smtClean="0">
                <a:solidFill>
                  <a:srgbClr val="738450">
                    <a:lumMod val="75000"/>
                  </a:srgbClr>
                </a:solidFill>
              </a:rPr>
              <a:pPr/>
              <a:t>5/20/2019</a:t>
            </a:fld>
            <a:endParaRPr lang="en-US" dirty="0">
              <a:solidFill>
                <a:srgbClr val="738450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38450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29D6BBF-D968-6F4F-AD7C-939CC8649D8A}" type="slidenum">
              <a:rPr lang="en-US" smtClean="0">
                <a:solidFill>
                  <a:srgbClr val="738450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38450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2100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4DDAE5B-B07C-441A-8026-C23A427A74DC}" type="datetime1">
              <a:rPr lang="en-US" smtClean="0">
                <a:solidFill>
                  <a:srgbClr val="738450">
                    <a:lumMod val="75000"/>
                  </a:srgbClr>
                </a:solidFill>
              </a:rPr>
              <a:pPr/>
              <a:t>5/20/2019</a:t>
            </a:fld>
            <a:endParaRPr lang="en-US" dirty="0">
              <a:solidFill>
                <a:srgbClr val="738450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>
              <a:solidFill>
                <a:srgbClr val="738450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C5B1FEA-406A-7749-A5C3-DDCB5F67A4CE}" type="slidenum">
              <a:rPr lang="en-US" smtClean="0">
                <a:solidFill>
                  <a:srgbClr val="738450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3845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90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09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0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1890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1990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3289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2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1573" y="329419"/>
            <a:ext cx="7543801" cy="62562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629" y="1125682"/>
            <a:ext cx="7543801" cy="46915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4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8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6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8755040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7057646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3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39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638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07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73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4" name="Rectangle 13"/>
          <p:cNvSpPr/>
          <p:nvPr/>
        </p:nvSpPr>
        <p:spPr>
          <a:xfrm>
            <a:off x="875504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178844"/>
            <a:ext cx="6858000" cy="3014662"/>
          </a:xfrm>
          <a:prstGeom prst="rect">
            <a:avLst/>
          </a:prstGeom>
        </p:spPr>
        <p:txBody>
          <a:bodyPr anchor="ctr"/>
          <a:lstStyle>
            <a:lvl1pPr algn="ctr">
              <a:defRPr sz="45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WA CHARTERS</a:t>
            </a:r>
            <a:br>
              <a:rPr lang="en-US" dirty="0"/>
            </a:br>
            <a:r>
              <a:rPr lang="en-US" sz="1600" dirty="0"/>
              <a:t>  </a:t>
            </a:r>
            <a:br>
              <a:rPr lang="en-US" dirty="0"/>
            </a:br>
            <a:r>
              <a:rPr lang="en-US" dirty="0"/>
              <a:t>BOARD OF DIRECTORS</a:t>
            </a:r>
            <a:br>
              <a:rPr lang="en-US" dirty="0"/>
            </a:br>
            <a:r>
              <a:rPr lang="en-US" sz="2400" dirty="0"/>
              <a:t> 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490E9-4999-484A-B6E8-BC6F75A94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9262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96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1575" y="329423"/>
            <a:ext cx="7543801" cy="62562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631" y="1125682"/>
            <a:ext cx="7543801" cy="46915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4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8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6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8" name="Rectangle 7"/>
          <p:cNvSpPr/>
          <p:nvPr/>
        </p:nvSpPr>
        <p:spPr>
          <a:xfrm>
            <a:off x="875504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9" name="Rectangle 8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0059808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45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575" y="1572723"/>
            <a:ext cx="3723277" cy="424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72723"/>
            <a:ext cx="3723280" cy="424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4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9" name="Rectangle 8"/>
          <p:cNvSpPr/>
          <p:nvPr/>
        </p:nvSpPr>
        <p:spPr>
          <a:xfrm>
            <a:off x="875504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0" name="Rectangle 9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91575" y="329419"/>
            <a:ext cx="7543801" cy="10726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1427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572" y="1549083"/>
            <a:ext cx="370661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572" y="2372999"/>
            <a:ext cx="3706610" cy="3444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549083"/>
            <a:ext cx="372327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372999"/>
            <a:ext cx="3723279" cy="3444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1" name="Rectangle 10"/>
          <p:cNvSpPr/>
          <p:nvPr/>
        </p:nvSpPr>
        <p:spPr>
          <a:xfrm>
            <a:off x="875504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Rectangle 11"/>
          <p:cNvSpPr/>
          <p:nvPr/>
        </p:nvSpPr>
        <p:spPr>
          <a:xfrm>
            <a:off x="0" y="6536601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91575" y="329419"/>
            <a:ext cx="7543801" cy="10726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91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088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7" name="Rectangle 6"/>
          <p:cNvSpPr/>
          <p:nvPr/>
        </p:nvSpPr>
        <p:spPr>
          <a:xfrm>
            <a:off x="875504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8" name="Rectangle 7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91575" y="316449"/>
            <a:ext cx="7543801" cy="10726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1569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6" name="Rectangle 5"/>
          <p:cNvSpPr/>
          <p:nvPr/>
        </p:nvSpPr>
        <p:spPr>
          <a:xfrm>
            <a:off x="875504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7" name="Rectangle 6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57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631" y="457200"/>
            <a:ext cx="2770389" cy="1600200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3" y="987427"/>
            <a:ext cx="4465039" cy="477192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100">
                <a:solidFill>
                  <a:srgbClr val="646464"/>
                </a:solidFill>
              </a:defRPr>
            </a:lvl2pPr>
            <a:lvl3pPr>
              <a:defRPr sz="1800">
                <a:solidFill>
                  <a:srgbClr val="646464"/>
                </a:solidFill>
              </a:defRPr>
            </a:lvl3pPr>
            <a:lvl4pPr>
              <a:defRPr sz="1500">
                <a:solidFill>
                  <a:srgbClr val="646464"/>
                </a:solidFill>
              </a:defRPr>
            </a:lvl4pPr>
            <a:lvl5pPr>
              <a:defRPr sz="1500">
                <a:solidFill>
                  <a:srgbClr val="646464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631" y="2057402"/>
            <a:ext cx="2770389" cy="370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46464"/>
                </a:solidFill>
              </a:defRPr>
            </a:lvl1pPr>
            <a:lvl2pPr marL="342883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7" indent="0">
              <a:buNone/>
              <a:defRPr sz="751"/>
            </a:lvl7pPr>
            <a:lvl8pPr marL="2400180" indent="0">
              <a:buNone/>
              <a:defRPr sz="751"/>
            </a:lvl8pPr>
            <a:lvl9pPr marL="2743063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73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8867" y="457200"/>
            <a:ext cx="2760153" cy="1600200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3" y="987428"/>
            <a:ext cx="4465039" cy="4771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46464"/>
                </a:solidFill>
              </a:defRPr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867" y="2057400"/>
            <a:ext cx="2760153" cy="3701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46464"/>
                </a:solidFill>
              </a:defRPr>
            </a:lvl1pPr>
            <a:lvl2pPr marL="342883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7" indent="0">
              <a:buNone/>
              <a:defRPr sz="751"/>
            </a:lvl7pPr>
            <a:lvl8pPr marL="2400180" indent="0">
              <a:buNone/>
              <a:defRPr sz="751"/>
            </a:lvl8pPr>
            <a:lvl9pPr marL="2743063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0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573" y="1572723"/>
            <a:ext cx="3723277" cy="424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72723"/>
            <a:ext cx="3723280" cy="424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8755040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91573" y="329419"/>
            <a:ext cx="7543801" cy="10726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289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572" y="1549083"/>
            <a:ext cx="370661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572" y="2372995"/>
            <a:ext cx="3706610" cy="3444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549083"/>
            <a:ext cx="372327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372995"/>
            <a:ext cx="3723279" cy="3444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/>
        </p:nvSpPr>
        <p:spPr>
          <a:xfrm>
            <a:off x="8755040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0" y="6536601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91573" y="329419"/>
            <a:ext cx="7543801" cy="10726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20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8755040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91573" y="316449"/>
            <a:ext cx="7543801" cy="10726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276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8755040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6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630" y="457200"/>
            <a:ext cx="2770389" cy="1600200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465039" cy="477192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100">
                <a:solidFill>
                  <a:srgbClr val="646464"/>
                </a:solidFill>
              </a:defRPr>
            </a:lvl2pPr>
            <a:lvl3pPr>
              <a:defRPr sz="1800">
                <a:solidFill>
                  <a:srgbClr val="646464"/>
                </a:solidFill>
              </a:defRPr>
            </a:lvl3pPr>
            <a:lvl4pPr>
              <a:defRPr sz="1500">
                <a:solidFill>
                  <a:srgbClr val="646464"/>
                </a:solidFill>
              </a:defRPr>
            </a:lvl4pPr>
            <a:lvl5pPr>
              <a:defRPr sz="1500">
                <a:solidFill>
                  <a:srgbClr val="646464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630" y="2057401"/>
            <a:ext cx="2770389" cy="370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46464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7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8866" y="457200"/>
            <a:ext cx="2760153" cy="1600200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465039" cy="4771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46464"/>
                </a:solidFill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866" y="2057400"/>
            <a:ext cx="2760153" cy="3701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46464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3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Rectangle 14"/>
          <p:cNvSpPr/>
          <p:nvPr/>
        </p:nvSpPr>
        <p:spPr>
          <a:xfrm>
            <a:off x="8755040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Rectangle 17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5296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5/20/2019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8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5" name="Rectangle 14"/>
          <p:cNvSpPr/>
          <p:nvPr/>
        </p:nvSpPr>
        <p:spPr>
          <a:xfrm>
            <a:off x="875504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8" name="Rectangle 17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41039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656" y="2568310"/>
            <a:ext cx="7312688" cy="3014662"/>
          </a:xfrm>
        </p:spPr>
        <p:txBody>
          <a:bodyPr/>
          <a:lstStyle/>
          <a:p>
            <a:r>
              <a:rPr lang="en-US" sz="3600" dirty="0">
                <a:solidFill>
                  <a:srgbClr val="33BFBC"/>
                </a:solidFill>
              </a:rPr>
              <a:t>WA CHARTERS</a:t>
            </a:r>
            <a:br>
              <a:rPr lang="en-US" sz="4400" dirty="0"/>
            </a:br>
            <a:br>
              <a:rPr lang="en-US" sz="1600" dirty="0"/>
            </a:br>
            <a:r>
              <a:rPr lang="en-US" sz="3600" dirty="0">
                <a:solidFill>
                  <a:srgbClr val="646464"/>
                </a:solidFill>
              </a:rPr>
              <a:t>OPS &amp; FINANCE BREAKFAST</a:t>
            </a:r>
            <a:br>
              <a:rPr lang="en-US" sz="4400" dirty="0">
                <a:solidFill>
                  <a:schemeClr val="accent3"/>
                </a:solidFill>
              </a:rPr>
            </a:br>
            <a:r>
              <a:rPr lang="en-US" sz="2000" dirty="0"/>
              <a:t> </a:t>
            </a:r>
            <a:br>
              <a:rPr lang="en-US" sz="4400" dirty="0"/>
            </a:br>
            <a:r>
              <a:rPr lang="en-US" sz="3600" dirty="0"/>
              <a:t>MAY 21, 2019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0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35200"/>
            <a:ext cx="6858000" cy="2387600"/>
          </a:xfrm>
        </p:spPr>
        <p:txBody>
          <a:bodyPr anchor="ctr"/>
          <a:lstStyle/>
          <a:p>
            <a:r>
              <a:rPr lang="en-US" sz="4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8847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79934B-8CC4-49C1-9939-C3DB1E74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Rectangle 2"/>
          <p:cNvSpPr/>
          <p:nvPr/>
        </p:nvSpPr>
        <p:spPr>
          <a:xfrm>
            <a:off x="791575" y="1688257"/>
            <a:ext cx="7681375" cy="241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777" marR="0" lvl="0" indent="-458777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tabLst/>
              <a:defRPr/>
            </a:pP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</a:rPr>
              <a:t>Introductions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8777" marR="0" lvl="0" indent="-458777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8777" indent="-458777" defTabSz="685766">
              <a:lnSpc>
                <a:spcPct val="90000"/>
              </a:lnSpc>
              <a:spcBef>
                <a:spcPts val="751"/>
              </a:spcBef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defRPr/>
            </a:pP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</a:rPr>
              <a:t>Discussion Questions</a:t>
            </a:r>
          </a:p>
          <a:p>
            <a:pPr defTabSz="685766">
              <a:lnSpc>
                <a:spcPct val="90000"/>
              </a:lnSpc>
              <a:spcBef>
                <a:spcPts val="751"/>
              </a:spcBef>
              <a:buClr>
                <a:srgbClr val="D2BF00"/>
              </a:buClr>
              <a:buSzPct val="150000"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8777" marR="0" lvl="0" indent="-458777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tabLst/>
              <a:defRPr/>
            </a:pP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</a:rPr>
              <a:t>SEBB Information + Q &amp;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8777" marR="0" lvl="0" indent="-458777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8777" marR="0" lvl="0" indent="-458777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tabLst/>
              <a:defRPr/>
            </a:pP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</a:rPr>
              <a:t>Enjoy!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8777" marR="0" lvl="0" indent="-458777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58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35200"/>
            <a:ext cx="6858000" cy="2387600"/>
          </a:xfrm>
        </p:spPr>
        <p:txBody>
          <a:bodyPr anchor="ctr"/>
          <a:lstStyle/>
          <a:p>
            <a:r>
              <a:rPr lang="en-US" sz="4800" dirty="0"/>
              <a:t>INTRODUCTIONS</a:t>
            </a:r>
            <a:br>
              <a:rPr lang="en-US" sz="4800" dirty="0"/>
            </a:br>
            <a:br>
              <a:rPr lang="en-US" sz="4800" dirty="0"/>
            </a:br>
            <a:r>
              <a:rPr lang="en-US" sz="3600" b="0" dirty="0"/>
              <a:t>Quick round robin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797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BB9D4-E57A-46A7-A31C-1A9249DE0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Choose your </a:t>
            </a:r>
            <a:r>
              <a:rPr lang="en-US" dirty="0"/>
              <a:t>breakfast!</a:t>
            </a:r>
          </a:p>
        </p:txBody>
      </p:sp>
    </p:spTree>
    <p:extLst>
      <p:ext uri="{BB962C8B-B14F-4D97-AF65-F5344CB8AC3E}">
        <p14:creationId xmlns:p14="http://schemas.microsoft.com/office/powerpoint/2010/main" val="302530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E8D2F-7A10-415B-8197-D3A03FB01C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3F3D-EE85-4702-B92E-1A8C8AFC8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0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DC5B60-CFB9-4949-BD0B-DABF95A6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1040781"/>
            <a:ext cx="7543801" cy="625621"/>
          </a:xfrm>
        </p:spPr>
        <p:txBody>
          <a:bodyPr/>
          <a:lstStyle/>
          <a:p>
            <a:pPr algn="ctr"/>
            <a:r>
              <a:rPr lang="en-US" dirty="0"/>
              <a:t>Discussion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3C44A-6CDA-4564-8A37-93302F9A9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b="1" dirty="0"/>
              <a:t>What has been your biggest challenge in the world of ops &amp; finance?</a:t>
            </a:r>
          </a:p>
          <a:p>
            <a:pPr algn="ctr"/>
            <a:endParaRPr lang="en-US" b="1" dirty="0"/>
          </a:p>
          <a:p>
            <a:pPr marL="0" indent="0" algn="ctr">
              <a:buNone/>
            </a:pPr>
            <a:r>
              <a:rPr lang="en-US" b="1" dirty="0"/>
              <a:t>What has been your biggest success? </a:t>
            </a:r>
          </a:p>
          <a:p>
            <a:pPr algn="ctr"/>
            <a:endParaRPr lang="en-US" b="1" dirty="0"/>
          </a:p>
          <a:p>
            <a:pPr marL="0" indent="0" algn="ctr">
              <a:buNone/>
            </a:pPr>
            <a:r>
              <a:rPr lang="en-US" b="1" dirty="0"/>
              <a:t>What do you want to share with others?</a:t>
            </a:r>
          </a:p>
        </p:txBody>
      </p:sp>
    </p:spTree>
    <p:extLst>
      <p:ext uri="{BB962C8B-B14F-4D97-AF65-F5344CB8AC3E}">
        <p14:creationId xmlns:p14="http://schemas.microsoft.com/office/powerpoint/2010/main" val="63105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4800" dirty="0"/>
              <a:t>SEBB Information + Q &amp; A</a:t>
            </a:r>
            <a:endParaRPr lang="en-US" sz="48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035C0-55C5-4203-9DC6-AC01E82CD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Bowden, HCA SEBB Manager</a:t>
            </a:r>
          </a:p>
        </p:txBody>
      </p:sp>
    </p:spTree>
    <p:extLst>
      <p:ext uri="{BB962C8B-B14F-4D97-AF65-F5344CB8AC3E}">
        <p14:creationId xmlns:p14="http://schemas.microsoft.com/office/powerpoint/2010/main" val="122758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CE1B5B-73D3-4AE9-B360-66D261337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1D151A9-EE30-4591-8FB0-42189E0C35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79934B-8CC4-49C1-9939-C3DB1E74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73" y="329419"/>
            <a:ext cx="7543801" cy="679574"/>
          </a:xfrm>
        </p:spPr>
        <p:txBody>
          <a:bodyPr/>
          <a:lstStyle/>
          <a:p>
            <a:pPr algn="ctr"/>
            <a:r>
              <a:rPr lang="en-US" dirty="0"/>
              <a:t>CHARTER BULLETIN BOARD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7" y="41563"/>
            <a:ext cx="9144000" cy="6858000"/>
          </a:xfrm>
          <a:prstGeom prst="rect">
            <a:avLst/>
          </a:prstGeom>
        </p:spPr>
      </p:pic>
      <p:sp>
        <p:nvSpPr>
          <p:cNvPr id="19" name="Content Placeholder 2">
            <a:extLst/>
          </p:cNvPr>
          <p:cNvSpPr>
            <a:spLocks noGrp="1"/>
          </p:cNvSpPr>
          <p:nvPr>
            <p:ph idx="1"/>
          </p:nvPr>
        </p:nvSpPr>
        <p:spPr>
          <a:xfrm rot="276401">
            <a:off x="5722203" y="1175393"/>
            <a:ext cx="2216482" cy="495550"/>
          </a:xfrm>
        </p:spPr>
        <p:txBody>
          <a:bodyPr/>
          <a:lstStyle/>
          <a:p>
            <a:pPr marL="0" indent="0" algn="ctr">
              <a:buClr>
                <a:schemeClr val="accent3"/>
              </a:buClr>
              <a:buSzPct val="150000"/>
              <a:buNone/>
            </a:pPr>
            <a:r>
              <a:rPr lang="en-US" sz="2400" b="1" dirty="0">
                <a:latin typeface="Arial" panose="020B0604020202020204" pitchFamily="34" charset="0"/>
              </a:rPr>
              <a:t>WASBO</a:t>
            </a:r>
          </a:p>
          <a:p>
            <a:pPr marL="0" indent="0" algn="ctr">
              <a:buClr>
                <a:schemeClr val="accent3"/>
              </a:buClr>
              <a:buSzPct val="150000"/>
              <a:buNone/>
            </a:pPr>
            <a:r>
              <a:rPr lang="en-US" sz="2400" b="1" dirty="0">
                <a:latin typeface="Arial" panose="020B0604020202020204" pitchFamily="34" charset="0"/>
              </a:rPr>
              <a:t>Membership</a:t>
            </a:r>
          </a:p>
        </p:txBody>
      </p:sp>
      <p:sp>
        <p:nvSpPr>
          <p:cNvPr id="20" name="Content Placeholder 2">
            <a:extLst/>
          </p:cNvPr>
          <p:cNvSpPr>
            <a:spLocks noGrp="1"/>
          </p:cNvSpPr>
          <p:nvPr>
            <p:ph idx="1"/>
          </p:nvPr>
        </p:nvSpPr>
        <p:spPr>
          <a:xfrm rot="21234406">
            <a:off x="3338733" y="1727223"/>
            <a:ext cx="2162556" cy="1591499"/>
          </a:xfrm>
        </p:spPr>
        <p:txBody>
          <a:bodyPr/>
          <a:lstStyle/>
          <a:p>
            <a:pPr marL="0" indent="0" algn="ctr">
              <a:buClr>
                <a:schemeClr val="accent3"/>
              </a:buClr>
              <a:buSzPct val="150000"/>
              <a:buNone/>
            </a:pPr>
            <a:endParaRPr lang="en-US" sz="1800" dirty="0">
              <a:latin typeface="Arial" panose="020B0604020202020204" pitchFamily="34" charset="0"/>
            </a:endParaRPr>
          </a:p>
          <a:p>
            <a:pPr marL="0" indent="0" algn="ctr">
              <a:buClr>
                <a:schemeClr val="accent3"/>
              </a:buClr>
              <a:buSzPct val="150000"/>
              <a:buNone/>
            </a:pPr>
            <a:r>
              <a:rPr lang="en-US" sz="1800" b="1" dirty="0">
                <a:latin typeface="Arial" panose="020B0604020202020204" pitchFamily="34" charset="0"/>
              </a:rPr>
              <a:t>Strong Schools Bulletin</a:t>
            </a:r>
          </a:p>
          <a:p>
            <a:pPr marL="0" indent="0" algn="ctr">
              <a:buClr>
                <a:schemeClr val="accent3"/>
              </a:buClr>
              <a:buSzPct val="150000"/>
              <a:buNone/>
            </a:pPr>
            <a:r>
              <a:rPr lang="en-US" sz="1800" b="1" dirty="0">
                <a:latin typeface="Arial" panose="020B0604020202020204" pitchFamily="34" charset="0"/>
              </a:rPr>
              <a:t> &amp; Compliance Calendars </a:t>
            </a:r>
          </a:p>
        </p:txBody>
      </p:sp>
      <p:sp>
        <p:nvSpPr>
          <p:cNvPr id="6" name="Content Placeholder 2">
            <a:extLst/>
          </p:cNvPr>
          <p:cNvSpPr>
            <a:spLocks noGrp="1"/>
          </p:cNvSpPr>
          <p:nvPr>
            <p:ph idx="1"/>
          </p:nvPr>
        </p:nvSpPr>
        <p:spPr>
          <a:xfrm rot="531742">
            <a:off x="901755" y="4325352"/>
            <a:ext cx="1989815" cy="1481778"/>
          </a:xfrm>
        </p:spPr>
        <p:txBody>
          <a:bodyPr/>
          <a:lstStyle/>
          <a:p>
            <a:pPr marL="0" indent="0" algn="ctr">
              <a:buClr>
                <a:schemeClr val="accent3"/>
              </a:buClr>
              <a:buSzPct val="150000"/>
              <a:buNone/>
            </a:pPr>
            <a:r>
              <a:rPr lang="en-US" sz="2400" b="1" dirty="0">
                <a:latin typeface="Arial" panose="020B0604020202020204" pitchFamily="34" charset="0"/>
              </a:rPr>
              <a:t>Job Board &amp; Resume Bank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1DDC26-C73C-4F52-A4D0-187846C9192E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6025">
            <a:off x="3371371" y="4610323"/>
            <a:ext cx="2162556" cy="1591499"/>
          </a:xfrm>
        </p:spPr>
        <p:txBody>
          <a:bodyPr/>
          <a:lstStyle/>
          <a:p>
            <a:pPr marL="0" indent="0" algn="ctr">
              <a:buClr>
                <a:schemeClr val="accent3"/>
              </a:buClr>
              <a:buSzPct val="150000"/>
              <a:buNone/>
            </a:pPr>
            <a:endParaRPr lang="en-US" sz="1800" dirty="0">
              <a:latin typeface="Arial" panose="020B0604020202020204" pitchFamily="34" charset="0"/>
            </a:endParaRPr>
          </a:p>
          <a:p>
            <a:pPr marL="0" indent="0" algn="ctr">
              <a:buClr>
                <a:schemeClr val="accent3"/>
              </a:buClr>
              <a:buSzPct val="150000"/>
              <a:buNone/>
            </a:pPr>
            <a:r>
              <a:rPr lang="en-US" sz="1800" b="1" dirty="0">
                <a:latin typeface="Arial" panose="020B0604020202020204" pitchFamily="34" charset="0"/>
              </a:rPr>
              <a:t>WA Charters School Ops Email</a:t>
            </a:r>
          </a:p>
          <a:p>
            <a:pPr marL="0" indent="0" algn="ctr">
              <a:buClr>
                <a:schemeClr val="accent3"/>
              </a:buClr>
              <a:buSzPct val="150000"/>
              <a:buNone/>
            </a:pPr>
            <a:endParaRPr lang="en-US" sz="1800" b="1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6D4ED6-0F79-4F8E-B00F-7261D5D60252}"/>
              </a:ext>
            </a:extLst>
          </p:cNvPr>
          <p:cNvSpPr txBox="1"/>
          <p:nvPr/>
        </p:nvSpPr>
        <p:spPr>
          <a:xfrm>
            <a:off x="896112" y="1296849"/>
            <a:ext cx="1792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On-Site Trainings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Truancy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4F560F-EE25-4A83-A195-E9780048737D}"/>
              </a:ext>
            </a:extLst>
          </p:cNvPr>
          <p:cNvSpPr txBox="1"/>
          <p:nvPr/>
        </p:nvSpPr>
        <p:spPr>
          <a:xfrm rot="20193982">
            <a:off x="6232999" y="4422475"/>
            <a:ext cx="2249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Remote Trainings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SafeSchools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948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Washington STEM">
  <a:themeElements>
    <a:clrScheme name="STEM Colors">
      <a:dk1>
        <a:srgbClr val="696462"/>
      </a:dk1>
      <a:lt1>
        <a:sysClr val="window" lastClr="FFFFFF"/>
      </a:lt1>
      <a:dk2>
        <a:srgbClr val="948A85"/>
      </a:dk2>
      <a:lt2>
        <a:srgbClr val="CDC9C5"/>
      </a:lt2>
      <a:accent1>
        <a:srgbClr val="DF6020"/>
      </a:accent1>
      <a:accent2>
        <a:srgbClr val="00B0DB"/>
      </a:accent2>
      <a:accent3>
        <a:srgbClr val="D2BF00"/>
      </a:accent3>
      <a:accent4>
        <a:srgbClr val="E78C1D"/>
      </a:accent4>
      <a:accent5>
        <a:srgbClr val="4472C4"/>
      </a:accent5>
      <a:accent6>
        <a:srgbClr val="70AD47"/>
      </a:accent6>
      <a:hlink>
        <a:srgbClr val="5B9BD5"/>
      </a:hlink>
      <a:folHlink>
        <a:srgbClr val="ED7D31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shington STEM" id="{12B2D032-8DFA-4DF4-9175-18C1A5E86668}" vid="{6FF7B206-6F78-4938-AAFF-0883A307130E}"/>
    </a:ext>
  </a:extLst>
</a:theme>
</file>

<file path=ppt/theme/theme2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Washington STEM">
  <a:themeElements>
    <a:clrScheme name="STEM Colors">
      <a:dk1>
        <a:srgbClr val="696462"/>
      </a:dk1>
      <a:lt1>
        <a:sysClr val="window" lastClr="FFFFFF"/>
      </a:lt1>
      <a:dk2>
        <a:srgbClr val="948A85"/>
      </a:dk2>
      <a:lt2>
        <a:srgbClr val="CDC9C5"/>
      </a:lt2>
      <a:accent1>
        <a:srgbClr val="DF6020"/>
      </a:accent1>
      <a:accent2>
        <a:srgbClr val="00B0DB"/>
      </a:accent2>
      <a:accent3>
        <a:srgbClr val="D2BF00"/>
      </a:accent3>
      <a:accent4>
        <a:srgbClr val="E78C1D"/>
      </a:accent4>
      <a:accent5>
        <a:srgbClr val="4472C4"/>
      </a:accent5>
      <a:accent6>
        <a:srgbClr val="70AD47"/>
      </a:accent6>
      <a:hlink>
        <a:srgbClr val="5B9BD5"/>
      </a:hlink>
      <a:folHlink>
        <a:srgbClr val="ED7D31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shington STEM" id="{12B2D032-8DFA-4DF4-9175-18C1A5E86668}" vid="{6FF7B206-6F78-4938-AAFF-0883A30713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Washington STEM</Template>
  <TotalTime>7532</TotalTime>
  <Words>117</Words>
  <Application>Microsoft Office PowerPoint</Application>
  <PresentationFormat>On-screen Show (4:3)</PresentationFormat>
  <Paragraphs>47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Calibri</vt:lpstr>
      <vt:lpstr>Calisto MT</vt:lpstr>
      <vt:lpstr>Wingdings</vt:lpstr>
      <vt:lpstr>Washington STEM</vt:lpstr>
      <vt:lpstr>Venture</vt:lpstr>
      <vt:lpstr>1_Washington STEM</vt:lpstr>
      <vt:lpstr>WA CHARTERS  OPS &amp; FINANCE BREAKFAST   MAY 21, 2019</vt:lpstr>
      <vt:lpstr>WELCOME</vt:lpstr>
      <vt:lpstr>INTRODUCTIONS  Quick round robin</vt:lpstr>
      <vt:lpstr>Choose your breakfast!</vt:lpstr>
      <vt:lpstr>DISCUSSION QUESTIONS</vt:lpstr>
      <vt:lpstr>Discussion Questions</vt:lpstr>
      <vt:lpstr>SEBB Information + Q &amp; A</vt:lpstr>
      <vt:lpstr>NETWORKING</vt:lpstr>
      <vt:lpstr>CHARTER BULLETIN BOARD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Nadan</dc:creator>
  <cp:lastModifiedBy>Diana Marker</cp:lastModifiedBy>
  <cp:revision>191</cp:revision>
  <cp:lastPrinted>2017-11-17T21:49:58Z</cp:lastPrinted>
  <dcterms:created xsi:type="dcterms:W3CDTF">2017-06-09T16:56:49Z</dcterms:created>
  <dcterms:modified xsi:type="dcterms:W3CDTF">2019-05-20T22:33:40Z</dcterms:modified>
</cp:coreProperties>
</file>